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90832-E290-4CE4-8468-FF5EC374A284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5BC58-5305-4FBA-910B-D4AA6EE3911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CE773-9734-4C6F-B28B-CD597BCEE7A0}" type="datetimeFigureOut">
              <a:rPr lang="cs-CZ" smtClean="0"/>
              <a:pPr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48820-6035-40CA-A660-538775E37F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arxiv.org/ct?url=http://dx.doi.org/10%2E1103/PhysRevLett%2E116%2E061102&amp;v=6e0924e6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s.aps.org/prl/references/10.1103/PhysRevLett.20.1307" TargetMode="External"/><Relationship Id="rId7" Type="http://schemas.openxmlformats.org/officeDocument/2006/relationships/hyperlink" Target="http://journals.aps.org/search/field/author/J.%20Weber" TargetMode="External"/><Relationship Id="rId2" Type="http://schemas.openxmlformats.org/officeDocument/2006/relationships/hyperlink" Target="http://journals.aps.org/prl/abstract/10.1103/PhysRevLett.20.130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journals.aps.org/prl/abstract/10.1103/PhysRevLett.20.1309" TargetMode="External"/><Relationship Id="rId5" Type="http://schemas.openxmlformats.org/officeDocument/2006/relationships/hyperlink" Target="http://journals.aps.org/prl/abstract/10.1103/PhysRevLett.20.1303" TargetMode="External"/><Relationship Id="rId4" Type="http://schemas.openxmlformats.org/officeDocument/2006/relationships/hyperlink" Target="http://journals.aps.org/prl/cited-by/10.1103/PhysRevLett.20.1307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sel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371975" cy="6100191"/>
          </a:xfrm>
          <a:prstGeom prst="rect">
            <a:avLst/>
          </a:prstGeom>
        </p:spPr>
      </p:pic>
      <p:pic>
        <p:nvPicPr>
          <p:cNvPr id="5" name="Obrázek 4" descr="sideri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60648"/>
            <a:ext cx="2399307" cy="3672408"/>
          </a:xfrm>
          <a:prstGeom prst="rect">
            <a:avLst/>
          </a:prstGeom>
        </p:spPr>
      </p:pic>
      <p:pic>
        <p:nvPicPr>
          <p:cNvPr id="6" name="Obrázek 5" descr="GonzalezG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4077072"/>
            <a:ext cx="1543029" cy="2160240"/>
          </a:xfrm>
          <a:prstGeom prst="rect">
            <a:avLst/>
          </a:prstGeom>
        </p:spPr>
      </p:pic>
      <p:sp>
        <p:nvSpPr>
          <p:cNvPr id="7" name="Obdélníkový popisek 6"/>
          <p:cNvSpPr/>
          <p:nvPr/>
        </p:nvSpPr>
        <p:spPr>
          <a:xfrm>
            <a:off x="7092280" y="4149080"/>
            <a:ext cx="1656184" cy="1260720"/>
          </a:xfrm>
          <a:prstGeom prst="wedgeRectCallout">
            <a:avLst>
              <a:gd name="adj1" fmla="val -106199"/>
              <a:gd name="adj2" fmla="val 169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Gabiela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</a:rPr>
              <a:t>Gonzáles</a:t>
            </a:r>
            <a:r>
              <a:rPr lang="cs-CZ" sz="1400" dirty="0" smtClean="0">
                <a:solidFill>
                  <a:schemeClr val="tx1"/>
                </a:solidFill>
              </a:rPr>
              <a:t>: …jako když Galileo </a:t>
            </a:r>
            <a:r>
              <a:rPr lang="cs-CZ" sz="1400" dirty="0" err="1" smtClean="0">
                <a:solidFill>
                  <a:schemeClr val="tx1"/>
                </a:solidFill>
              </a:rPr>
              <a:t>poprve</a:t>
            </a:r>
            <a:r>
              <a:rPr lang="cs-CZ" sz="1400" dirty="0" smtClean="0">
                <a:solidFill>
                  <a:schemeClr val="tx1"/>
                </a:solidFill>
              </a:rPr>
              <a:t> namířil dalekohled na hvězdy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683568" y="22397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Observation of Gravitational Waves from a Binary Black Hole </a:t>
            </a:r>
            <a:r>
              <a:rPr lang="en-US" b="1" dirty="0" smtClean="0"/>
              <a:t>Merger</a:t>
            </a:r>
            <a:endParaRPr lang="cs-CZ" b="1" dirty="0" smtClean="0"/>
          </a:p>
          <a:p>
            <a:r>
              <a:rPr lang="cs-CZ" dirty="0" smtClean="0">
                <a:hlinkClick r:id="rId2"/>
              </a:rPr>
              <a:t>10.1103/PhysRevLett.116.061102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292080" y="1262370"/>
            <a:ext cx="33478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 půl století později, v srpnu 1965, jsem navštívil svého blízkého přítele Karla Kuchaře v jeho pražském domově – a zamiloval jsem si toto nádherné město. V následujících desetiletích jsem pak vždy na otázku, která města na světě mám nejraděj odpovídal: „ San Francisko a Prahu</a:t>
            </a:r>
            <a:r>
              <a:rPr lang="cs-CZ" sz="1200" b="1" dirty="0" smtClean="0"/>
              <a:t>“</a:t>
            </a:r>
            <a:r>
              <a:rPr lang="cs-CZ" sz="1400" dirty="0" smtClean="0"/>
              <a:t>. </a:t>
            </a:r>
            <a:endParaRPr lang="en-US" sz="1400" dirty="0" smtClean="0"/>
          </a:p>
          <a:p>
            <a:r>
              <a:rPr lang="en-US" sz="1400" i="1" dirty="0" smtClean="0"/>
              <a:t>P</a:t>
            </a:r>
            <a:r>
              <a:rPr lang="cs-CZ" sz="1400" i="1" dirty="0" err="1" smtClean="0"/>
              <a:t>ředmluva</a:t>
            </a:r>
            <a:r>
              <a:rPr lang="cs-CZ" sz="1400" i="1" dirty="0" smtClean="0"/>
              <a:t> k českému vydání 2004</a:t>
            </a:r>
            <a:endParaRPr lang="cs-CZ" sz="1400" dirty="0"/>
          </a:p>
        </p:txBody>
      </p:sp>
      <p:pic>
        <p:nvPicPr>
          <p:cNvPr id="11" name="Obrázek 10" descr="knihagi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737342"/>
            <a:ext cx="2112519" cy="3084278"/>
          </a:xfrm>
          <a:prstGeom prst="rect">
            <a:avLst/>
          </a:prstGeom>
        </p:spPr>
      </p:pic>
      <p:pic>
        <p:nvPicPr>
          <p:cNvPr id="12" name="Obrázek 11" descr="Kip_Thorne_at_Calte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3717032"/>
            <a:ext cx="2160240" cy="2747209"/>
          </a:xfrm>
          <a:prstGeom prst="rect">
            <a:avLst/>
          </a:prstGeom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491880" y="3912731"/>
            <a:ext cx="525658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Pokud my lidé budeme dostatečně chytří, podaří se nám  pozorovat kolem nás procházející vlnky v křivosti prostoročasu. Naše počítače je mohou přeložit z vlnek v křivosti do vlnek zvuku a my potom uslyšíme symfonii černých děr – symfonii, jejíž výška a hlasitost roste, jak se díry po spirále blíží k sobě, která divoce víří, když díry splývají do jediné, pokřivené díry, která poté pomalu se stálou výškou utichá, jak se výčnělky díry postupně zmenšují a mizí.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Symfonie ponese poselství: “Přicházím z páru černých děr, které se po spirále přibližují k sobě a splývají.”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 smtClean="0">
                <a:latin typeface="Arial" pitchFamily="34" charset="0"/>
              </a:rPr>
              <a:t>	</a:t>
            </a:r>
            <a:r>
              <a:rPr lang="cs-CZ" sz="1200" dirty="0" smtClean="0">
                <a:latin typeface="Arial" pitchFamily="34" charset="0"/>
              </a:rPr>
              <a:t>		</a:t>
            </a:r>
            <a:r>
              <a:rPr lang="cs-CZ" sz="1200" i="1" dirty="0" smtClean="0">
                <a:latin typeface="Arial" pitchFamily="34" charset="0"/>
              </a:rPr>
              <a:t>Č</a:t>
            </a:r>
            <a:r>
              <a:rPr lang="cs-CZ" sz="1200" i="1" dirty="0" smtClean="0">
                <a:latin typeface="Arial" pitchFamily="34" charset="0"/>
              </a:rPr>
              <a:t>erné díry a zborcený čas kap. 9</a:t>
            </a:r>
            <a:endParaRPr kumimoji="0" lang="cs-CZ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" name="Obrázek 13" descr="hol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745004"/>
            <a:ext cx="2197494" cy="2918723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1835696" y="31409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1994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Průkopník </a:t>
            </a:r>
            <a:r>
              <a:rPr lang="cs-CZ" dirty="0" err="1" smtClean="0"/>
              <a:t>Joseph</a:t>
            </a:r>
            <a:r>
              <a:rPr lang="cs-CZ" dirty="0" smtClean="0"/>
              <a:t> Weber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 smtClean="0"/>
              <a:t>1919 –2000</a:t>
            </a:r>
            <a:endParaRPr lang="cs-CZ" sz="1800" dirty="0"/>
          </a:p>
        </p:txBody>
      </p:sp>
      <p:pic>
        <p:nvPicPr>
          <p:cNvPr id="6" name="Zástupný symbol pro obsah 5" descr="weber_s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772816"/>
            <a:ext cx="1666875" cy="2200275"/>
          </a:xfrm>
        </p:spPr>
      </p:pic>
      <p:pic>
        <p:nvPicPr>
          <p:cNvPr id="7" name="Obrázek 6" descr="web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700808"/>
            <a:ext cx="3173338" cy="4594993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504" y="4509120"/>
            <a:ext cx="44644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Amplification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microwave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radiation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by </a:t>
            </a: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substances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not in </a:t>
            </a: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thermal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equilibrium</a:t>
            </a:r>
            <a:r>
              <a:rPr lang="cs-CZ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cs-CZ" sz="1200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J. Weber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 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Glenn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L. Martin College 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Engineering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Aeronautical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Sciences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University </a:t>
            </a:r>
            <a:r>
              <a:rPr lang="cs-CZ" sz="12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lang="cs-CZ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Maryland, College Park, Maryland </a:t>
            </a:r>
            <a:endParaRPr lang="cs-CZ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>
                <a:latin typeface="Calibri" pitchFamily="34" charset="0"/>
                <a:cs typeface="Times New Roman" pitchFamily="18" charset="0"/>
              </a:rPr>
              <a:t>1953</a:t>
            </a:r>
            <a:endParaRPr lang="cs-CZ" sz="1200" dirty="0" smtClean="0">
              <a:latin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dworldnews.com/wp-content/uploads/2014/07/USA-Map-On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6872"/>
            <a:ext cx="5753100" cy="3600451"/>
          </a:xfrm>
          <a:prstGeom prst="rect">
            <a:avLst/>
          </a:prstGeom>
          <a:noFill/>
        </p:spPr>
      </p:pic>
      <p:sp>
        <p:nvSpPr>
          <p:cNvPr id="4" name="Obdélníkový popisek 3"/>
          <p:cNvSpPr/>
          <p:nvPr/>
        </p:nvSpPr>
        <p:spPr>
          <a:xfrm>
            <a:off x="4788024" y="2060848"/>
            <a:ext cx="914400" cy="612648"/>
          </a:xfrm>
          <a:prstGeom prst="wedgeRectCallout">
            <a:avLst>
              <a:gd name="adj1" fmla="val -7092"/>
              <a:gd name="adj2" fmla="val 19238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rgbClr val="C00000"/>
                </a:solidFill>
              </a:rPr>
              <a:t>Chicago</a:t>
            </a:r>
            <a:endParaRPr lang="cs-CZ" sz="1200" dirty="0"/>
          </a:p>
        </p:txBody>
      </p:sp>
      <p:sp>
        <p:nvSpPr>
          <p:cNvPr id="5" name="Obdélníkový popisek 4"/>
          <p:cNvSpPr/>
          <p:nvPr/>
        </p:nvSpPr>
        <p:spPr>
          <a:xfrm>
            <a:off x="6084168" y="2420888"/>
            <a:ext cx="914400" cy="612648"/>
          </a:xfrm>
          <a:prstGeom prst="wedgeRectCallout">
            <a:avLst>
              <a:gd name="adj1" fmla="val -7092"/>
              <a:gd name="adj2" fmla="val 19238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rgbClr val="C00000"/>
                </a:solidFill>
              </a:rPr>
              <a:t>Maryland</a:t>
            </a:r>
            <a:endParaRPr lang="cs-CZ" sz="1200" dirty="0"/>
          </a:p>
        </p:txBody>
      </p:sp>
      <p:sp>
        <p:nvSpPr>
          <p:cNvPr id="6" name="Plechovka 5"/>
          <p:cNvSpPr/>
          <p:nvPr/>
        </p:nvSpPr>
        <p:spPr>
          <a:xfrm rot="5400000">
            <a:off x="4902896" y="1153888"/>
            <a:ext cx="626368" cy="85611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lechovka 6"/>
          <p:cNvSpPr/>
          <p:nvPr/>
        </p:nvSpPr>
        <p:spPr>
          <a:xfrm rot="5400000">
            <a:off x="6199040" y="1306288"/>
            <a:ext cx="626368" cy="85611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4860032" y="692366"/>
            <a:ext cx="691035" cy="432378"/>
          </a:xfrm>
          <a:custGeom>
            <a:avLst/>
            <a:gdLst>
              <a:gd name="connsiteX0" fmla="*/ 0 w 691035"/>
              <a:gd name="connsiteY0" fmla="*/ 355792 h 432378"/>
              <a:gd name="connsiteX1" fmla="*/ 48861 w 691035"/>
              <a:gd name="connsiteY1" fmla="*/ 348812 h 432378"/>
              <a:gd name="connsiteX2" fmla="*/ 69801 w 691035"/>
              <a:gd name="connsiteY2" fmla="*/ 341832 h 432378"/>
              <a:gd name="connsiteX3" fmla="*/ 76781 w 691035"/>
              <a:gd name="connsiteY3" fmla="*/ 313911 h 432378"/>
              <a:gd name="connsiteX4" fmla="*/ 90742 w 691035"/>
              <a:gd name="connsiteY4" fmla="*/ 272030 h 432378"/>
              <a:gd name="connsiteX5" fmla="*/ 111682 w 691035"/>
              <a:gd name="connsiteY5" fmla="*/ 279010 h 432378"/>
              <a:gd name="connsiteX6" fmla="*/ 153563 w 691035"/>
              <a:gd name="connsiteY6" fmla="*/ 306931 h 432378"/>
              <a:gd name="connsiteX7" fmla="*/ 160543 w 691035"/>
              <a:gd name="connsiteY7" fmla="*/ 265050 h 432378"/>
              <a:gd name="connsiteX8" fmla="*/ 167523 w 691035"/>
              <a:gd name="connsiteY8" fmla="*/ 244110 h 432378"/>
              <a:gd name="connsiteX9" fmla="*/ 188464 w 691035"/>
              <a:gd name="connsiteY9" fmla="*/ 258070 h 432378"/>
              <a:gd name="connsiteX10" fmla="*/ 209404 w 691035"/>
              <a:gd name="connsiteY10" fmla="*/ 299951 h 432378"/>
              <a:gd name="connsiteX11" fmla="*/ 237325 w 691035"/>
              <a:gd name="connsiteY11" fmla="*/ 348812 h 432378"/>
              <a:gd name="connsiteX12" fmla="*/ 258265 w 691035"/>
              <a:gd name="connsiteY12" fmla="*/ 341832 h 432378"/>
              <a:gd name="connsiteX13" fmla="*/ 265245 w 691035"/>
              <a:gd name="connsiteY13" fmla="*/ 320891 h 432378"/>
              <a:gd name="connsiteX14" fmla="*/ 272226 w 691035"/>
              <a:gd name="connsiteY14" fmla="*/ 279010 h 432378"/>
              <a:gd name="connsiteX15" fmla="*/ 279206 w 691035"/>
              <a:gd name="connsiteY15" fmla="*/ 306931 h 432378"/>
              <a:gd name="connsiteX16" fmla="*/ 293166 w 691035"/>
              <a:gd name="connsiteY16" fmla="*/ 327872 h 432378"/>
              <a:gd name="connsiteX17" fmla="*/ 300146 w 691035"/>
              <a:gd name="connsiteY17" fmla="*/ 348812 h 432378"/>
              <a:gd name="connsiteX18" fmla="*/ 307126 w 691035"/>
              <a:gd name="connsiteY18" fmla="*/ 320891 h 432378"/>
              <a:gd name="connsiteX19" fmla="*/ 321087 w 691035"/>
              <a:gd name="connsiteY19" fmla="*/ 279010 h 432378"/>
              <a:gd name="connsiteX20" fmla="*/ 349007 w 691035"/>
              <a:gd name="connsiteY20" fmla="*/ 313911 h 432378"/>
              <a:gd name="connsiteX21" fmla="*/ 355987 w 691035"/>
              <a:gd name="connsiteY21" fmla="*/ 334852 h 432378"/>
              <a:gd name="connsiteX22" fmla="*/ 383908 w 691035"/>
              <a:gd name="connsiteY22" fmla="*/ 376733 h 432378"/>
              <a:gd name="connsiteX23" fmla="*/ 404848 w 691035"/>
              <a:gd name="connsiteY23" fmla="*/ 320891 h 432378"/>
              <a:gd name="connsiteX24" fmla="*/ 425789 w 691035"/>
              <a:gd name="connsiteY24" fmla="*/ 292971 h 432378"/>
              <a:gd name="connsiteX25" fmla="*/ 474650 w 691035"/>
              <a:gd name="connsiteY25" fmla="*/ 209209 h 432378"/>
              <a:gd name="connsiteX26" fmla="*/ 502571 w 691035"/>
              <a:gd name="connsiteY26" fmla="*/ 181288 h 432378"/>
              <a:gd name="connsiteX27" fmla="*/ 516531 w 691035"/>
              <a:gd name="connsiteY27" fmla="*/ 125447 h 432378"/>
              <a:gd name="connsiteX28" fmla="*/ 523511 w 691035"/>
              <a:gd name="connsiteY28" fmla="*/ 104507 h 432378"/>
              <a:gd name="connsiteX29" fmla="*/ 537471 w 691035"/>
              <a:gd name="connsiteY29" fmla="*/ 48665 h 432378"/>
              <a:gd name="connsiteX30" fmla="*/ 530491 w 691035"/>
              <a:gd name="connsiteY30" fmla="*/ 6784 h 432378"/>
              <a:gd name="connsiteX31" fmla="*/ 523511 w 691035"/>
              <a:gd name="connsiteY31" fmla="*/ 34705 h 432378"/>
              <a:gd name="connsiteX32" fmla="*/ 516531 w 691035"/>
              <a:gd name="connsiteY32" fmla="*/ 55646 h 432378"/>
              <a:gd name="connsiteX33" fmla="*/ 530491 w 691035"/>
              <a:gd name="connsiteY33" fmla="*/ 272030 h 432378"/>
              <a:gd name="connsiteX34" fmla="*/ 544451 w 691035"/>
              <a:gd name="connsiteY34" fmla="*/ 313911 h 432378"/>
              <a:gd name="connsiteX35" fmla="*/ 565392 w 691035"/>
              <a:gd name="connsiteY35" fmla="*/ 355792 h 432378"/>
              <a:gd name="connsiteX36" fmla="*/ 607273 w 691035"/>
              <a:gd name="connsiteY36" fmla="*/ 369752 h 432378"/>
              <a:gd name="connsiteX37" fmla="*/ 656134 w 691035"/>
              <a:gd name="connsiteY37" fmla="*/ 383713 h 432378"/>
              <a:gd name="connsiteX38" fmla="*/ 663114 w 691035"/>
              <a:gd name="connsiteY38" fmla="*/ 425594 h 432378"/>
              <a:gd name="connsiteX39" fmla="*/ 691035 w 691035"/>
              <a:gd name="connsiteY39" fmla="*/ 418613 h 432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91035" h="432378">
                <a:moveTo>
                  <a:pt x="0" y="355792"/>
                </a:moveTo>
                <a:cubicBezTo>
                  <a:pt x="16287" y="353465"/>
                  <a:pt x="32728" y="352039"/>
                  <a:pt x="48861" y="348812"/>
                </a:cubicBezTo>
                <a:cubicBezTo>
                  <a:pt x="56076" y="347369"/>
                  <a:pt x="65205" y="347577"/>
                  <a:pt x="69801" y="341832"/>
                </a:cubicBezTo>
                <a:cubicBezTo>
                  <a:pt x="75794" y="334341"/>
                  <a:pt x="74024" y="323100"/>
                  <a:pt x="76781" y="313911"/>
                </a:cubicBezTo>
                <a:cubicBezTo>
                  <a:pt x="81010" y="299816"/>
                  <a:pt x="90742" y="272030"/>
                  <a:pt x="90742" y="272030"/>
                </a:cubicBezTo>
                <a:cubicBezTo>
                  <a:pt x="97722" y="274357"/>
                  <a:pt x="105250" y="275437"/>
                  <a:pt x="111682" y="279010"/>
                </a:cubicBezTo>
                <a:cubicBezTo>
                  <a:pt x="126349" y="287158"/>
                  <a:pt x="153563" y="306931"/>
                  <a:pt x="153563" y="306931"/>
                </a:cubicBezTo>
                <a:cubicBezTo>
                  <a:pt x="155890" y="292971"/>
                  <a:pt x="157473" y="278866"/>
                  <a:pt x="160543" y="265050"/>
                </a:cubicBezTo>
                <a:cubicBezTo>
                  <a:pt x="162139" y="257868"/>
                  <a:pt x="160385" y="245894"/>
                  <a:pt x="167523" y="244110"/>
                </a:cubicBezTo>
                <a:cubicBezTo>
                  <a:pt x="175662" y="242075"/>
                  <a:pt x="181484" y="253417"/>
                  <a:pt x="188464" y="258070"/>
                </a:cubicBezTo>
                <a:cubicBezTo>
                  <a:pt x="201262" y="296463"/>
                  <a:pt x="187754" y="262063"/>
                  <a:pt x="209404" y="299951"/>
                </a:cubicBezTo>
                <a:cubicBezTo>
                  <a:pt x="244815" y="361922"/>
                  <a:pt x="203323" y="297812"/>
                  <a:pt x="237325" y="348812"/>
                </a:cubicBezTo>
                <a:cubicBezTo>
                  <a:pt x="244305" y="346485"/>
                  <a:pt x="253063" y="347035"/>
                  <a:pt x="258265" y="341832"/>
                </a:cubicBezTo>
                <a:cubicBezTo>
                  <a:pt x="263468" y="336629"/>
                  <a:pt x="263649" y="328074"/>
                  <a:pt x="265245" y="320891"/>
                </a:cubicBezTo>
                <a:cubicBezTo>
                  <a:pt x="268315" y="307075"/>
                  <a:pt x="269899" y="292970"/>
                  <a:pt x="272226" y="279010"/>
                </a:cubicBezTo>
                <a:cubicBezTo>
                  <a:pt x="274553" y="288317"/>
                  <a:pt x="275427" y="298113"/>
                  <a:pt x="279206" y="306931"/>
                </a:cubicBezTo>
                <a:cubicBezTo>
                  <a:pt x="282511" y="314642"/>
                  <a:pt x="289414" y="320368"/>
                  <a:pt x="293166" y="327872"/>
                </a:cubicBezTo>
                <a:cubicBezTo>
                  <a:pt x="296456" y="334453"/>
                  <a:pt x="297819" y="341832"/>
                  <a:pt x="300146" y="348812"/>
                </a:cubicBezTo>
                <a:cubicBezTo>
                  <a:pt x="302473" y="339505"/>
                  <a:pt x="304369" y="330080"/>
                  <a:pt x="307126" y="320891"/>
                </a:cubicBezTo>
                <a:cubicBezTo>
                  <a:pt x="311355" y="306796"/>
                  <a:pt x="321087" y="279010"/>
                  <a:pt x="321087" y="279010"/>
                </a:cubicBezTo>
                <a:cubicBezTo>
                  <a:pt x="334070" y="291994"/>
                  <a:pt x="340203" y="296302"/>
                  <a:pt x="349007" y="313911"/>
                </a:cubicBezTo>
                <a:cubicBezTo>
                  <a:pt x="352297" y="320492"/>
                  <a:pt x="352414" y="328420"/>
                  <a:pt x="355987" y="334852"/>
                </a:cubicBezTo>
                <a:cubicBezTo>
                  <a:pt x="364135" y="349519"/>
                  <a:pt x="383908" y="376733"/>
                  <a:pt x="383908" y="376733"/>
                </a:cubicBezTo>
                <a:cubicBezTo>
                  <a:pt x="426817" y="312367"/>
                  <a:pt x="364590" y="411470"/>
                  <a:pt x="404848" y="320891"/>
                </a:cubicBezTo>
                <a:cubicBezTo>
                  <a:pt x="409573" y="310260"/>
                  <a:pt x="419623" y="302836"/>
                  <a:pt x="425789" y="292971"/>
                </a:cubicBezTo>
                <a:cubicBezTo>
                  <a:pt x="446261" y="260217"/>
                  <a:pt x="441205" y="242654"/>
                  <a:pt x="474650" y="209209"/>
                </a:cubicBezTo>
                <a:lnTo>
                  <a:pt x="502571" y="181288"/>
                </a:lnTo>
                <a:cubicBezTo>
                  <a:pt x="507224" y="162674"/>
                  <a:pt x="510464" y="143649"/>
                  <a:pt x="516531" y="125447"/>
                </a:cubicBezTo>
                <a:cubicBezTo>
                  <a:pt x="518858" y="118467"/>
                  <a:pt x="521727" y="111645"/>
                  <a:pt x="523511" y="104507"/>
                </a:cubicBezTo>
                <a:lnTo>
                  <a:pt x="537471" y="48665"/>
                </a:lnTo>
                <a:cubicBezTo>
                  <a:pt x="535144" y="34705"/>
                  <a:pt x="540499" y="16792"/>
                  <a:pt x="530491" y="6784"/>
                </a:cubicBezTo>
                <a:cubicBezTo>
                  <a:pt x="523707" y="0"/>
                  <a:pt x="526146" y="25481"/>
                  <a:pt x="523511" y="34705"/>
                </a:cubicBezTo>
                <a:cubicBezTo>
                  <a:pt x="521490" y="41780"/>
                  <a:pt x="518858" y="48666"/>
                  <a:pt x="516531" y="55646"/>
                </a:cubicBezTo>
                <a:cubicBezTo>
                  <a:pt x="517340" y="75066"/>
                  <a:pt x="517625" y="216278"/>
                  <a:pt x="530491" y="272030"/>
                </a:cubicBezTo>
                <a:cubicBezTo>
                  <a:pt x="533800" y="286369"/>
                  <a:pt x="539798" y="299951"/>
                  <a:pt x="544451" y="313911"/>
                </a:cubicBezTo>
                <a:cubicBezTo>
                  <a:pt x="548254" y="325319"/>
                  <a:pt x="553999" y="348671"/>
                  <a:pt x="565392" y="355792"/>
                </a:cubicBezTo>
                <a:cubicBezTo>
                  <a:pt x="577871" y="363591"/>
                  <a:pt x="593313" y="365098"/>
                  <a:pt x="607273" y="369752"/>
                </a:cubicBezTo>
                <a:cubicBezTo>
                  <a:pt x="637327" y="379770"/>
                  <a:pt x="621058" y="374944"/>
                  <a:pt x="656134" y="383713"/>
                </a:cubicBezTo>
                <a:cubicBezTo>
                  <a:pt x="658461" y="397673"/>
                  <a:pt x="653106" y="415587"/>
                  <a:pt x="663114" y="425594"/>
                </a:cubicBezTo>
                <a:cubicBezTo>
                  <a:pt x="669898" y="432378"/>
                  <a:pt x="691035" y="418613"/>
                  <a:pt x="691035" y="4186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6156176" y="764374"/>
            <a:ext cx="691035" cy="432378"/>
          </a:xfrm>
          <a:custGeom>
            <a:avLst/>
            <a:gdLst>
              <a:gd name="connsiteX0" fmla="*/ 0 w 691035"/>
              <a:gd name="connsiteY0" fmla="*/ 355792 h 432378"/>
              <a:gd name="connsiteX1" fmla="*/ 48861 w 691035"/>
              <a:gd name="connsiteY1" fmla="*/ 348812 h 432378"/>
              <a:gd name="connsiteX2" fmla="*/ 69801 w 691035"/>
              <a:gd name="connsiteY2" fmla="*/ 341832 h 432378"/>
              <a:gd name="connsiteX3" fmla="*/ 76781 w 691035"/>
              <a:gd name="connsiteY3" fmla="*/ 313911 h 432378"/>
              <a:gd name="connsiteX4" fmla="*/ 90742 w 691035"/>
              <a:gd name="connsiteY4" fmla="*/ 272030 h 432378"/>
              <a:gd name="connsiteX5" fmla="*/ 111682 w 691035"/>
              <a:gd name="connsiteY5" fmla="*/ 279010 h 432378"/>
              <a:gd name="connsiteX6" fmla="*/ 153563 w 691035"/>
              <a:gd name="connsiteY6" fmla="*/ 306931 h 432378"/>
              <a:gd name="connsiteX7" fmla="*/ 160543 w 691035"/>
              <a:gd name="connsiteY7" fmla="*/ 265050 h 432378"/>
              <a:gd name="connsiteX8" fmla="*/ 167523 w 691035"/>
              <a:gd name="connsiteY8" fmla="*/ 244110 h 432378"/>
              <a:gd name="connsiteX9" fmla="*/ 188464 w 691035"/>
              <a:gd name="connsiteY9" fmla="*/ 258070 h 432378"/>
              <a:gd name="connsiteX10" fmla="*/ 209404 w 691035"/>
              <a:gd name="connsiteY10" fmla="*/ 299951 h 432378"/>
              <a:gd name="connsiteX11" fmla="*/ 237325 w 691035"/>
              <a:gd name="connsiteY11" fmla="*/ 348812 h 432378"/>
              <a:gd name="connsiteX12" fmla="*/ 258265 w 691035"/>
              <a:gd name="connsiteY12" fmla="*/ 341832 h 432378"/>
              <a:gd name="connsiteX13" fmla="*/ 265245 w 691035"/>
              <a:gd name="connsiteY13" fmla="*/ 320891 h 432378"/>
              <a:gd name="connsiteX14" fmla="*/ 272226 w 691035"/>
              <a:gd name="connsiteY14" fmla="*/ 279010 h 432378"/>
              <a:gd name="connsiteX15" fmla="*/ 279206 w 691035"/>
              <a:gd name="connsiteY15" fmla="*/ 306931 h 432378"/>
              <a:gd name="connsiteX16" fmla="*/ 293166 w 691035"/>
              <a:gd name="connsiteY16" fmla="*/ 327872 h 432378"/>
              <a:gd name="connsiteX17" fmla="*/ 300146 w 691035"/>
              <a:gd name="connsiteY17" fmla="*/ 348812 h 432378"/>
              <a:gd name="connsiteX18" fmla="*/ 307126 w 691035"/>
              <a:gd name="connsiteY18" fmla="*/ 320891 h 432378"/>
              <a:gd name="connsiteX19" fmla="*/ 321087 w 691035"/>
              <a:gd name="connsiteY19" fmla="*/ 279010 h 432378"/>
              <a:gd name="connsiteX20" fmla="*/ 349007 w 691035"/>
              <a:gd name="connsiteY20" fmla="*/ 313911 h 432378"/>
              <a:gd name="connsiteX21" fmla="*/ 355987 w 691035"/>
              <a:gd name="connsiteY21" fmla="*/ 334852 h 432378"/>
              <a:gd name="connsiteX22" fmla="*/ 383908 w 691035"/>
              <a:gd name="connsiteY22" fmla="*/ 376733 h 432378"/>
              <a:gd name="connsiteX23" fmla="*/ 404848 w 691035"/>
              <a:gd name="connsiteY23" fmla="*/ 320891 h 432378"/>
              <a:gd name="connsiteX24" fmla="*/ 425789 w 691035"/>
              <a:gd name="connsiteY24" fmla="*/ 292971 h 432378"/>
              <a:gd name="connsiteX25" fmla="*/ 474650 w 691035"/>
              <a:gd name="connsiteY25" fmla="*/ 209209 h 432378"/>
              <a:gd name="connsiteX26" fmla="*/ 502571 w 691035"/>
              <a:gd name="connsiteY26" fmla="*/ 181288 h 432378"/>
              <a:gd name="connsiteX27" fmla="*/ 516531 w 691035"/>
              <a:gd name="connsiteY27" fmla="*/ 125447 h 432378"/>
              <a:gd name="connsiteX28" fmla="*/ 523511 w 691035"/>
              <a:gd name="connsiteY28" fmla="*/ 104507 h 432378"/>
              <a:gd name="connsiteX29" fmla="*/ 537471 w 691035"/>
              <a:gd name="connsiteY29" fmla="*/ 48665 h 432378"/>
              <a:gd name="connsiteX30" fmla="*/ 530491 w 691035"/>
              <a:gd name="connsiteY30" fmla="*/ 6784 h 432378"/>
              <a:gd name="connsiteX31" fmla="*/ 523511 w 691035"/>
              <a:gd name="connsiteY31" fmla="*/ 34705 h 432378"/>
              <a:gd name="connsiteX32" fmla="*/ 516531 w 691035"/>
              <a:gd name="connsiteY32" fmla="*/ 55646 h 432378"/>
              <a:gd name="connsiteX33" fmla="*/ 530491 w 691035"/>
              <a:gd name="connsiteY33" fmla="*/ 272030 h 432378"/>
              <a:gd name="connsiteX34" fmla="*/ 544451 w 691035"/>
              <a:gd name="connsiteY34" fmla="*/ 313911 h 432378"/>
              <a:gd name="connsiteX35" fmla="*/ 565392 w 691035"/>
              <a:gd name="connsiteY35" fmla="*/ 355792 h 432378"/>
              <a:gd name="connsiteX36" fmla="*/ 607273 w 691035"/>
              <a:gd name="connsiteY36" fmla="*/ 369752 h 432378"/>
              <a:gd name="connsiteX37" fmla="*/ 656134 w 691035"/>
              <a:gd name="connsiteY37" fmla="*/ 383713 h 432378"/>
              <a:gd name="connsiteX38" fmla="*/ 663114 w 691035"/>
              <a:gd name="connsiteY38" fmla="*/ 425594 h 432378"/>
              <a:gd name="connsiteX39" fmla="*/ 691035 w 691035"/>
              <a:gd name="connsiteY39" fmla="*/ 418613 h 432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91035" h="432378">
                <a:moveTo>
                  <a:pt x="0" y="355792"/>
                </a:moveTo>
                <a:cubicBezTo>
                  <a:pt x="16287" y="353465"/>
                  <a:pt x="32728" y="352039"/>
                  <a:pt x="48861" y="348812"/>
                </a:cubicBezTo>
                <a:cubicBezTo>
                  <a:pt x="56076" y="347369"/>
                  <a:pt x="65205" y="347577"/>
                  <a:pt x="69801" y="341832"/>
                </a:cubicBezTo>
                <a:cubicBezTo>
                  <a:pt x="75794" y="334341"/>
                  <a:pt x="74024" y="323100"/>
                  <a:pt x="76781" y="313911"/>
                </a:cubicBezTo>
                <a:cubicBezTo>
                  <a:pt x="81010" y="299816"/>
                  <a:pt x="90742" y="272030"/>
                  <a:pt x="90742" y="272030"/>
                </a:cubicBezTo>
                <a:cubicBezTo>
                  <a:pt x="97722" y="274357"/>
                  <a:pt x="105250" y="275437"/>
                  <a:pt x="111682" y="279010"/>
                </a:cubicBezTo>
                <a:cubicBezTo>
                  <a:pt x="126349" y="287158"/>
                  <a:pt x="153563" y="306931"/>
                  <a:pt x="153563" y="306931"/>
                </a:cubicBezTo>
                <a:cubicBezTo>
                  <a:pt x="155890" y="292971"/>
                  <a:pt x="157473" y="278866"/>
                  <a:pt x="160543" y="265050"/>
                </a:cubicBezTo>
                <a:cubicBezTo>
                  <a:pt x="162139" y="257868"/>
                  <a:pt x="160385" y="245894"/>
                  <a:pt x="167523" y="244110"/>
                </a:cubicBezTo>
                <a:cubicBezTo>
                  <a:pt x="175662" y="242075"/>
                  <a:pt x="181484" y="253417"/>
                  <a:pt x="188464" y="258070"/>
                </a:cubicBezTo>
                <a:cubicBezTo>
                  <a:pt x="201262" y="296463"/>
                  <a:pt x="187754" y="262063"/>
                  <a:pt x="209404" y="299951"/>
                </a:cubicBezTo>
                <a:cubicBezTo>
                  <a:pt x="244815" y="361922"/>
                  <a:pt x="203323" y="297812"/>
                  <a:pt x="237325" y="348812"/>
                </a:cubicBezTo>
                <a:cubicBezTo>
                  <a:pt x="244305" y="346485"/>
                  <a:pt x="253063" y="347035"/>
                  <a:pt x="258265" y="341832"/>
                </a:cubicBezTo>
                <a:cubicBezTo>
                  <a:pt x="263468" y="336629"/>
                  <a:pt x="263649" y="328074"/>
                  <a:pt x="265245" y="320891"/>
                </a:cubicBezTo>
                <a:cubicBezTo>
                  <a:pt x="268315" y="307075"/>
                  <a:pt x="269899" y="292970"/>
                  <a:pt x="272226" y="279010"/>
                </a:cubicBezTo>
                <a:cubicBezTo>
                  <a:pt x="274553" y="288317"/>
                  <a:pt x="275427" y="298113"/>
                  <a:pt x="279206" y="306931"/>
                </a:cubicBezTo>
                <a:cubicBezTo>
                  <a:pt x="282511" y="314642"/>
                  <a:pt x="289414" y="320368"/>
                  <a:pt x="293166" y="327872"/>
                </a:cubicBezTo>
                <a:cubicBezTo>
                  <a:pt x="296456" y="334453"/>
                  <a:pt x="297819" y="341832"/>
                  <a:pt x="300146" y="348812"/>
                </a:cubicBezTo>
                <a:cubicBezTo>
                  <a:pt x="302473" y="339505"/>
                  <a:pt x="304369" y="330080"/>
                  <a:pt x="307126" y="320891"/>
                </a:cubicBezTo>
                <a:cubicBezTo>
                  <a:pt x="311355" y="306796"/>
                  <a:pt x="321087" y="279010"/>
                  <a:pt x="321087" y="279010"/>
                </a:cubicBezTo>
                <a:cubicBezTo>
                  <a:pt x="334070" y="291994"/>
                  <a:pt x="340203" y="296302"/>
                  <a:pt x="349007" y="313911"/>
                </a:cubicBezTo>
                <a:cubicBezTo>
                  <a:pt x="352297" y="320492"/>
                  <a:pt x="352414" y="328420"/>
                  <a:pt x="355987" y="334852"/>
                </a:cubicBezTo>
                <a:cubicBezTo>
                  <a:pt x="364135" y="349519"/>
                  <a:pt x="383908" y="376733"/>
                  <a:pt x="383908" y="376733"/>
                </a:cubicBezTo>
                <a:cubicBezTo>
                  <a:pt x="426817" y="312367"/>
                  <a:pt x="364590" y="411470"/>
                  <a:pt x="404848" y="320891"/>
                </a:cubicBezTo>
                <a:cubicBezTo>
                  <a:pt x="409573" y="310260"/>
                  <a:pt x="419623" y="302836"/>
                  <a:pt x="425789" y="292971"/>
                </a:cubicBezTo>
                <a:cubicBezTo>
                  <a:pt x="446261" y="260217"/>
                  <a:pt x="441205" y="242654"/>
                  <a:pt x="474650" y="209209"/>
                </a:cubicBezTo>
                <a:lnTo>
                  <a:pt x="502571" y="181288"/>
                </a:lnTo>
                <a:cubicBezTo>
                  <a:pt x="507224" y="162674"/>
                  <a:pt x="510464" y="143649"/>
                  <a:pt x="516531" y="125447"/>
                </a:cubicBezTo>
                <a:cubicBezTo>
                  <a:pt x="518858" y="118467"/>
                  <a:pt x="521727" y="111645"/>
                  <a:pt x="523511" y="104507"/>
                </a:cubicBezTo>
                <a:lnTo>
                  <a:pt x="537471" y="48665"/>
                </a:lnTo>
                <a:cubicBezTo>
                  <a:pt x="535144" y="34705"/>
                  <a:pt x="540499" y="16792"/>
                  <a:pt x="530491" y="6784"/>
                </a:cubicBezTo>
                <a:cubicBezTo>
                  <a:pt x="523707" y="0"/>
                  <a:pt x="526146" y="25481"/>
                  <a:pt x="523511" y="34705"/>
                </a:cubicBezTo>
                <a:cubicBezTo>
                  <a:pt x="521490" y="41780"/>
                  <a:pt x="518858" y="48666"/>
                  <a:pt x="516531" y="55646"/>
                </a:cubicBezTo>
                <a:cubicBezTo>
                  <a:pt x="517340" y="75066"/>
                  <a:pt x="517625" y="216278"/>
                  <a:pt x="530491" y="272030"/>
                </a:cubicBezTo>
                <a:cubicBezTo>
                  <a:pt x="533800" y="286369"/>
                  <a:pt x="539798" y="299951"/>
                  <a:pt x="544451" y="313911"/>
                </a:cubicBezTo>
                <a:cubicBezTo>
                  <a:pt x="548254" y="325319"/>
                  <a:pt x="553999" y="348671"/>
                  <a:pt x="565392" y="355792"/>
                </a:cubicBezTo>
                <a:cubicBezTo>
                  <a:pt x="577871" y="363591"/>
                  <a:pt x="593313" y="365098"/>
                  <a:pt x="607273" y="369752"/>
                </a:cubicBezTo>
                <a:cubicBezTo>
                  <a:pt x="637327" y="379770"/>
                  <a:pt x="621058" y="374944"/>
                  <a:pt x="656134" y="383713"/>
                </a:cubicBezTo>
                <a:cubicBezTo>
                  <a:pt x="658461" y="397673"/>
                  <a:pt x="653106" y="415587"/>
                  <a:pt x="663114" y="425594"/>
                </a:cubicBezTo>
                <a:cubicBezTo>
                  <a:pt x="669898" y="432378"/>
                  <a:pt x="691035" y="418613"/>
                  <a:pt x="691035" y="4186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763688" y="1340768"/>
            <a:ext cx="288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Koincidence – gravitační vlna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 descr="http://d22izw7byeupn1.cloudfront.net/development/journals/images/icons/icon-twitter-white.sv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9906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://d22izw7byeupn1.cloudfront.net/development/journals/images/icons/icon-facebook-white.sv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49250" y="-9906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9" name="AutoShape 5" descr="http://d22izw7byeupn1.cloudfront.net/development/journals/images/icons/sharethis.svg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42925" y="-9906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http://d22izw7byeupn1.cloudfront.net/development/journals/images/icons/chevron-left.svg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63500" y="3968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1" name="AutoShape 7" descr="http://d22izw7byeupn1.cloudfront.net/development/journals/images/icons/chevron-right.svg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93675" y="3968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http://d22izw7byeupn1.cloudfront.net/development/journals/images/icons/chevron-right.svg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66675" y="6858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403648" y="10527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Gravitational-Wave-Detector Events</a:t>
            </a:r>
          </a:p>
          <a:p>
            <a:r>
              <a:rPr lang="en-US" b="1" dirty="0" smtClean="0"/>
              <a:t>J. Weber</a:t>
            </a:r>
          </a:p>
          <a:p>
            <a:r>
              <a:rPr lang="en-US" b="1" dirty="0" smtClean="0"/>
              <a:t>Phys. Rev. </a:t>
            </a:r>
            <a:r>
              <a:rPr lang="en-US" b="1" dirty="0" err="1" smtClean="0"/>
              <a:t>Lett</a:t>
            </a:r>
            <a:r>
              <a:rPr lang="en-US" b="1" dirty="0" smtClean="0"/>
              <a:t>. 20, 1307 – Published 3 June 1968</a:t>
            </a:r>
            <a:endParaRPr lang="en-US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-192360"/>
            <a:ext cx="914400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</a:t>
            </a:r>
            <a:r>
              <a:rPr kumimoji="0" lang="cs-CZ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 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   </a:t>
            </a:r>
          </a:p>
        </p:txBody>
      </p:sp>
      <p:sp>
        <p:nvSpPr>
          <p:cNvPr id="1034" name="AutoShape 10" descr="http://d22izw7byeupn1.cloudfront.net/development/journals/images/icons/chevron-right.svg"/>
          <p:cNvSpPr>
            <a:spLocks noChangeAspect="1" noChangeArrowheads="1"/>
          </p:cNvSpPr>
          <p:nvPr/>
        </p:nvSpPr>
        <p:spPr bwMode="auto">
          <a:xfrm>
            <a:off x="179512" y="-3048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051720" y="2708920"/>
            <a:ext cx="5400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 err="1" smtClean="0">
                <a:latin typeface="Arial" charset="0"/>
              </a:rPr>
              <a:t>Abstract</a:t>
            </a:r>
            <a:r>
              <a:rPr lang="cs-CZ" sz="1600" b="1" dirty="0" smtClean="0">
                <a:latin typeface="Arial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 smtClean="0">
                <a:latin typeface="Arial" charset="0"/>
              </a:rPr>
              <a:t>A </a:t>
            </a:r>
            <a:r>
              <a:rPr lang="cs-CZ" sz="1600" dirty="0" err="1" smtClean="0">
                <a:latin typeface="Arial" charset="0"/>
              </a:rPr>
              <a:t>new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series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of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experiments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is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described</a:t>
            </a:r>
            <a:r>
              <a:rPr lang="cs-CZ" sz="1600" dirty="0" smtClean="0">
                <a:latin typeface="Arial" charset="0"/>
              </a:rPr>
              <a:t>, </a:t>
            </a:r>
            <a:r>
              <a:rPr lang="cs-CZ" sz="1600" dirty="0" err="1" smtClean="0">
                <a:latin typeface="Arial" charset="0"/>
              </a:rPr>
              <a:t>involving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two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gravitational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wave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detectors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spaced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about</a:t>
            </a:r>
            <a:r>
              <a:rPr lang="cs-CZ" sz="1600" dirty="0" smtClean="0">
                <a:latin typeface="Arial" charset="0"/>
              </a:rPr>
              <a:t> 2 km. A </a:t>
            </a:r>
            <a:r>
              <a:rPr lang="cs-CZ" sz="1600" dirty="0" err="1" smtClean="0">
                <a:latin typeface="Arial" charset="0"/>
              </a:rPr>
              <a:t>number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of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coincident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events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have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been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observed</a:t>
            </a:r>
            <a:r>
              <a:rPr lang="cs-CZ" sz="1600" dirty="0" smtClean="0">
                <a:latin typeface="Arial" charset="0"/>
              </a:rPr>
              <a:t>, </a:t>
            </a:r>
            <a:r>
              <a:rPr lang="cs-CZ" sz="1600" dirty="0" err="1" smtClean="0">
                <a:latin typeface="Arial" charset="0"/>
              </a:rPr>
              <a:t>with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extremely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small</a:t>
            </a:r>
            <a:r>
              <a:rPr lang="cs-CZ" sz="1600" dirty="0" smtClean="0">
                <a:latin typeface="Arial" charset="0"/>
              </a:rPr>
              <a:t> probability </a:t>
            </a:r>
            <a:r>
              <a:rPr lang="cs-CZ" sz="1600" dirty="0" err="1" smtClean="0">
                <a:latin typeface="Arial" charset="0"/>
              </a:rPr>
              <a:t>that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they</a:t>
            </a:r>
            <a:r>
              <a:rPr lang="cs-CZ" sz="1600" dirty="0" smtClean="0">
                <a:latin typeface="Arial" charset="0"/>
              </a:rPr>
              <a:t> are </a:t>
            </a:r>
            <a:r>
              <a:rPr lang="cs-CZ" sz="1600" dirty="0" err="1" smtClean="0">
                <a:latin typeface="Arial" charset="0"/>
              </a:rPr>
              <a:t>statistical</a:t>
            </a:r>
            <a:r>
              <a:rPr lang="cs-CZ" sz="1600" dirty="0" smtClean="0">
                <a:latin typeface="Arial" charset="0"/>
              </a:rPr>
              <a:t>. </a:t>
            </a:r>
            <a:r>
              <a:rPr lang="cs-CZ" sz="1600" dirty="0" err="1" smtClean="0">
                <a:latin typeface="Arial" charset="0"/>
              </a:rPr>
              <a:t>It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is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clear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that</a:t>
            </a:r>
            <a:r>
              <a:rPr lang="cs-CZ" sz="1600" dirty="0" smtClean="0">
                <a:latin typeface="Arial" charset="0"/>
              </a:rPr>
              <a:t> on </a:t>
            </a:r>
            <a:r>
              <a:rPr lang="cs-CZ" sz="1600" dirty="0" err="1" smtClean="0">
                <a:latin typeface="Arial" charset="0"/>
              </a:rPr>
              <a:t>rare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occasions</a:t>
            </a:r>
            <a:r>
              <a:rPr lang="cs-CZ" sz="1600" dirty="0" smtClean="0">
                <a:latin typeface="Arial" charset="0"/>
              </a:rPr>
              <a:t> these </a:t>
            </a:r>
            <a:r>
              <a:rPr lang="cs-CZ" sz="1600" dirty="0" err="1" smtClean="0">
                <a:latin typeface="Arial" charset="0"/>
              </a:rPr>
              <a:t>instruments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respond</a:t>
            </a:r>
            <a:r>
              <a:rPr lang="cs-CZ" sz="1600" dirty="0" smtClean="0">
                <a:latin typeface="Arial" charset="0"/>
              </a:rPr>
              <a:t> to a </a:t>
            </a:r>
            <a:r>
              <a:rPr lang="cs-CZ" sz="1600" dirty="0" err="1" smtClean="0">
                <a:latin typeface="Arial" charset="0"/>
              </a:rPr>
              <a:t>common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external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excitation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which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may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be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gravitational</a:t>
            </a:r>
            <a:r>
              <a:rPr lang="cs-CZ" sz="1600" dirty="0" smtClean="0">
                <a:latin typeface="Arial" charset="0"/>
              </a:rPr>
              <a:t> </a:t>
            </a:r>
            <a:r>
              <a:rPr lang="cs-CZ" sz="1600" dirty="0" err="1" smtClean="0">
                <a:latin typeface="Arial" charset="0"/>
              </a:rPr>
              <a:t>radiatio</a:t>
            </a:r>
            <a:r>
              <a:rPr lang="en-US" sz="1600" smtClean="0">
                <a:latin typeface="Arial" charset="0"/>
              </a:rPr>
              <a:t>n</a:t>
            </a:r>
            <a:endParaRPr lang="cs-CZ" sz="1600" dirty="0" smtClean="0">
              <a:latin typeface="Arial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olumbu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3537" y="2276475"/>
            <a:ext cx="5876925" cy="230505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699792" y="1196752"/>
            <a:ext cx="1339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Weber </a:t>
            </a:r>
            <a:r>
              <a:rPr lang="cs-CZ" dirty="0" smtClean="0"/>
              <a:t>10</a:t>
            </a:r>
            <a:r>
              <a:rPr lang="cs-CZ" baseline="30000" dirty="0" smtClean="0"/>
              <a:t>-14 </a:t>
            </a:r>
            <a:endParaRPr lang="cs-CZ" dirty="0" smtClean="0"/>
          </a:p>
          <a:p>
            <a:r>
              <a:rPr lang="cs-CZ" dirty="0" smtClean="0"/>
              <a:t>LIGO     10</a:t>
            </a:r>
            <a:r>
              <a:rPr lang="cs-CZ" baseline="30000" dirty="0" smtClean="0"/>
              <a:t>-22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203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Průkopník Joseph Weber 1919 –2000</vt:lpstr>
      <vt:lpstr>Snímek 4</vt:lpstr>
      <vt:lpstr>Snímek 5</vt:lpstr>
      <vt:lpstr>Snímek 6</vt:lpstr>
    </vt:vector>
  </TitlesOfParts>
  <Company>UTF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Průkopník Joe Weber</dc:title>
  <dc:creator>langer</dc:creator>
  <cp:lastModifiedBy>langer</cp:lastModifiedBy>
  <cp:revision>43</cp:revision>
  <dcterms:created xsi:type="dcterms:W3CDTF">2016-04-11T13:23:32Z</dcterms:created>
  <dcterms:modified xsi:type="dcterms:W3CDTF">2016-04-12T12:53:58Z</dcterms:modified>
</cp:coreProperties>
</file>