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2"/>
  </p:handoutMasterIdLst>
  <p:sldIdLst>
    <p:sldId id="343" r:id="rId2"/>
    <p:sldId id="375" r:id="rId3"/>
    <p:sldId id="367" r:id="rId4"/>
    <p:sldId id="372" r:id="rId5"/>
    <p:sldId id="371" r:id="rId6"/>
    <p:sldId id="378" r:id="rId7"/>
    <p:sldId id="370" r:id="rId8"/>
    <p:sldId id="376" r:id="rId9"/>
    <p:sldId id="342" r:id="rId10"/>
    <p:sldId id="374" r:id="rId11"/>
  </p:sldIdLst>
  <p:sldSz cx="9144000" cy="6858000" type="screen4x3"/>
  <p:notesSz cx="6797675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5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FAAFFE-8CE3-4DC5-8A12-D58F57B88B1C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A908C1-00C4-436D-BE35-FB1E4D996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7282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E9C520-0293-4F26-9ACC-C21440A175D6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4057672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8BA174-51FC-46F8-A27E-3A4F6873293D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12143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3C16AB-D5EA-49D8-9F29-863B0076C700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659710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402302-4090-4DA0-A755-7857CD964C19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567425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1D1D48-6BC2-49AF-AFE7-4B348F752657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421561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4502D8-A5DA-400E-A660-92DF2D6FF972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551022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64C808-3B42-4EEC-9908-ABB713362B92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724409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4A2F95-6BF9-421A-9656-880C7DEBE4F4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201313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81FB0F-21EA-4667-BA37-38D47F75B072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749672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A2C4CE-0180-4053-9C33-EA1D6BF32DE2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496351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8D5E7A-AF5C-47D7-85F1-9C6BE0DD6533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084017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Klepnutím lze upravit styly předlohy textu.</a:t>
            </a:r>
          </a:p>
          <a:p>
            <a:pPr lvl="1"/>
            <a:r>
              <a:rPr lang="cs-CZ" altLang="en-US" smtClean="0"/>
              <a:t>Druhá úroveň</a:t>
            </a:r>
          </a:p>
          <a:p>
            <a:pPr lvl="2"/>
            <a:r>
              <a:rPr lang="cs-CZ" altLang="en-US" smtClean="0"/>
              <a:t>Třetí úroveň</a:t>
            </a:r>
          </a:p>
          <a:p>
            <a:pPr lvl="3"/>
            <a:r>
              <a:rPr lang="cs-CZ" altLang="en-US" smtClean="0"/>
              <a:t>Čtvrtá úroveň</a:t>
            </a:r>
          </a:p>
          <a:p>
            <a:pPr lvl="4"/>
            <a:r>
              <a:rPr lang="cs-CZ" altLang="en-US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cs-CZ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cs-CZ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5C73703-B74A-449B-9915-183B60132731}" type="slidenum">
              <a:rPr lang="cs-CZ" altLang="en-US"/>
              <a:pPr/>
              <a:t>‹#›</a:t>
            </a:fld>
            <a:endParaRPr lang="cs-CZ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Talks\2016_02_24_LIGO\Two%20Black%20Holes%20Merge%20into%20One%20%5bHD,%20720p%5d.mp4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wo Black Holes Merge into One [HD, 720p]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79512" y="169476"/>
            <a:ext cx="424847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altLang="en-US" sz="2800" b="1" dirty="0" smtClean="0">
                <a:solidFill>
                  <a:srgbClr val="FFFF00"/>
                </a:solidFill>
                <a:latin typeface="Corbel" panose="020B0503020204020204" pitchFamily="34" charset="0"/>
              </a:rPr>
              <a:t>Splynutí dvou černých děr</a:t>
            </a:r>
            <a:endParaRPr lang="en-US" altLang="en-US" sz="2800" b="1" dirty="0">
              <a:solidFill>
                <a:srgbClr val="FFFF00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328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2348"/>
            <a:ext cx="9144000" cy="50649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24328" y="6237312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i="1" dirty="0" err="1" smtClean="0">
                <a:latin typeface="Corbel" panose="020B0503020204020204" pitchFamily="34" charset="0"/>
              </a:rPr>
              <a:t>Tully</a:t>
            </a:r>
            <a:r>
              <a:rPr lang="cs-CZ" sz="1400" i="1" dirty="0" smtClean="0">
                <a:latin typeface="Corbel" panose="020B0503020204020204" pitchFamily="34" charset="0"/>
              </a:rPr>
              <a:t> et al. </a:t>
            </a:r>
            <a:r>
              <a:rPr lang="en-US" sz="1400" i="1" dirty="0" smtClean="0">
                <a:latin typeface="Corbel" panose="020B0503020204020204" pitchFamily="34" charset="0"/>
              </a:rPr>
              <a:t>(201</a:t>
            </a:r>
            <a:r>
              <a:rPr lang="cs-CZ" sz="1400" i="1" dirty="0" smtClean="0">
                <a:latin typeface="Corbel" panose="020B0503020204020204" pitchFamily="34" charset="0"/>
              </a:rPr>
              <a:t>4</a:t>
            </a:r>
            <a:r>
              <a:rPr lang="en-US" sz="1400" i="1" dirty="0" smtClean="0">
                <a:latin typeface="Corbel" panose="020B0503020204020204" pitchFamily="34" charset="0"/>
              </a:rPr>
              <a:t>)</a:t>
            </a:r>
            <a:endParaRPr lang="en-US" sz="1400" i="1" dirty="0">
              <a:latin typeface="Corbel" panose="020B0503020204020204" pitchFamily="34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39552" y="385500"/>
            <a:ext cx="8064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en-US" sz="2400" b="1" dirty="0" smtClean="0">
                <a:solidFill>
                  <a:srgbClr val="0070C0"/>
                </a:solidFill>
                <a:latin typeface="Corbel" panose="020B0503020204020204" pitchFamily="34" charset="0"/>
              </a:rPr>
              <a:t>Vzdálenost ke zdroji 2,5 x větší než </a:t>
            </a:r>
            <a:r>
              <a:rPr lang="cs-CZ" altLang="en-US" sz="2400" b="1" dirty="0" err="1" smtClean="0">
                <a:solidFill>
                  <a:srgbClr val="0070C0"/>
                </a:solidFill>
                <a:latin typeface="Corbel" panose="020B0503020204020204" pitchFamily="34" charset="0"/>
              </a:rPr>
              <a:t>Laniakea</a:t>
            </a:r>
            <a:r>
              <a:rPr lang="cs-CZ" altLang="en-US" sz="2400" b="1" dirty="0" smtClean="0">
                <a:solidFill>
                  <a:srgbClr val="0070C0"/>
                </a:solidFill>
                <a:latin typeface="Corbel" panose="020B0503020204020204" pitchFamily="34" charset="0"/>
              </a:rPr>
              <a:t> (naše </a:t>
            </a:r>
            <a:r>
              <a:rPr lang="cs-CZ" altLang="en-US" sz="2400" b="1" dirty="0" err="1" smtClean="0">
                <a:solidFill>
                  <a:srgbClr val="0070C0"/>
                </a:solidFill>
                <a:latin typeface="Corbel" panose="020B0503020204020204" pitchFamily="34" charset="0"/>
              </a:rPr>
              <a:t>nadkupa</a:t>
            </a:r>
            <a:r>
              <a:rPr lang="cs-CZ" altLang="en-US" sz="2400" b="1" dirty="0" smtClean="0">
                <a:solidFill>
                  <a:srgbClr val="0070C0"/>
                </a:solidFill>
                <a:latin typeface="Corbel" panose="020B0503020204020204" pitchFamily="34" charset="0"/>
              </a:rPr>
              <a:t>)</a:t>
            </a:r>
            <a:endParaRPr lang="en-US" altLang="en-US" sz="2400" b="1" dirty="0">
              <a:solidFill>
                <a:srgbClr val="0070C0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86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67544" y="385500"/>
            <a:ext cx="626469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en-US" sz="2800" b="1" dirty="0" smtClean="0">
                <a:solidFill>
                  <a:srgbClr val="0070C0"/>
                </a:solidFill>
                <a:latin typeface="Corbel" panose="020B0503020204020204" pitchFamily="34" charset="0"/>
              </a:rPr>
              <a:t>Četnosti hvězd o různých hmotnostech</a:t>
            </a:r>
            <a:endParaRPr lang="en-US" altLang="en-US" sz="2800" b="1" dirty="0">
              <a:solidFill>
                <a:srgbClr val="0070C0"/>
              </a:solidFill>
              <a:latin typeface="Corbel" panose="020B0503020204020204" pitchFamily="34" charset="0"/>
            </a:endParaRP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2051719" y="973165"/>
            <a:ext cx="5328592" cy="4472059"/>
            <a:chOff x="395385" y="1052736"/>
            <a:chExt cx="6575015" cy="537163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68" y="1052736"/>
              <a:ext cx="6286832" cy="5108971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 rot="16200000">
              <a:off x="-725916" y="3307528"/>
              <a:ext cx="2736304" cy="49370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00" b="1" dirty="0" smtClean="0">
                  <a:latin typeface="Corbel" panose="020B0503020204020204" pitchFamily="34" charset="0"/>
                </a:rPr>
                <a:t>log (četnost)</a:t>
              </a:r>
              <a:endParaRPr lang="en-US" sz="2000" b="1" dirty="0">
                <a:latin typeface="Corbel" panose="020B050302020402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616674" y="5943775"/>
              <a:ext cx="2665547" cy="48059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00" b="1" dirty="0" smtClean="0">
                  <a:latin typeface="Corbel" panose="020B0503020204020204" pitchFamily="34" charset="0"/>
                </a:rPr>
                <a:t>log (</a:t>
              </a:r>
              <a:r>
                <a:rPr lang="en-US" sz="2000" b="1" dirty="0" smtClean="0">
                  <a:latin typeface="Corbel" panose="020B0503020204020204" pitchFamily="34" charset="0"/>
                </a:rPr>
                <a:t> M / M</a:t>
              </a:r>
              <a:r>
                <a:rPr lang="en-US" sz="2000" b="1" baseline="-25000" dirty="0" smtClean="0">
                  <a:latin typeface="Corbel" panose="020B0503020204020204" pitchFamily="34" charset="0"/>
                </a:rPr>
                <a:t>SUN </a:t>
              </a:r>
              <a:r>
                <a:rPr lang="cs-CZ" sz="2000" b="1" dirty="0" smtClean="0">
                  <a:latin typeface="Corbel" panose="020B0503020204020204" pitchFamily="34" charset="0"/>
                </a:rPr>
                <a:t>)</a:t>
              </a:r>
              <a:endParaRPr lang="en-US" sz="2000" b="1" dirty="0">
                <a:latin typeface="Corbel" panose="020B0503020204020204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403648" y="5517232"/>
            <a:ext cx="7272808" cy="8617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b="1" dirty="0" smtClean="0">
                <a:solidFill>
                  <a:srgbClr val="0070C0"/>
                </a:solidFill>
                <a:latin typeface="Corbel" panose="020B0503020204020204" pitchFamily="34" charset="0"/>
              </a:rPr>
              <a:t>Hvězdy o hmotnosti </a:t>
            </a:r>
            <a:r>
              <a:rPr lang="en-US" sz="2000" b="1" dirty="0" smtClean="0">
                <a:solidFill>
                  <a:srgbClr val="0070C0"/>
                </a:solidFill>
                <a:latin typeface="Corbel" panose="020B0503020204020204" pitchFamily="34" charset="0"/>
              </a:rPr>
              <a:t>30 M</a:t>
            </a:r>
            <a:r>
              <a:rPr lang="en-US" sz="2000" b="1" baseline="-25000" dirty="0" smtClean="0">
                <a:solidFill>
                  <a:srgbClr val="0070C0"/>
                </a:solidFill>
                <a:latin typeface="Corbel" panose="020B0503020204020204" pitchFamily="34" charset="0"/>
              </a:rPr>
              <a:t>SUN</a:t>
            </a:r>
            <a:r>
              <a:rPr lang="cs-CZ" sz="2000" b="1" dirty="0" smtClean="0">
                <a:solidFill>
                  <a:srgbClr val="0070C0"/>
                </a:solidFill>
                <a:latin typeface="Corbel" panose="020B0503020204020204" pitchFamily="34" charset="0"/>
              </a:rPr>
              <a:t> ≈ 3000 x vzácnější</a:t>
            </a:r>
          </a:p>
          <a:p>
            <a:pPr>
              <a:spcBef>
                <a:spcPct val="50000"/>
              </a:spcBef>
            </a:pPr>
            <a:r>
              <a:rPr lang="cs-CZ" sz="2000" b="1" dirty="0">
                <a:solidFill>
                  <a:srgbClr val="0070C0"/>
                </a:solidFill>
                <a:latin typeface="Corbel" panose="020B0503020204020204" pitchFamily="34" charset="0"/>
              </a:rPr>
              <a:t> </a:t>
            </a:r>
            <a:r>
              <a:rPr lang="cs-CZ" sz="2000" b="1" dirty="0" smtClean="0">
                <a:solidFill>
                  <a:srgbClr val="0070C0"/>
                </a:solidFill>
                <a:latin typeface="Corbel" panose="020B0503020204020204" pitchFamily="34" charset="0"/>
              </a:rPr>
              <a:t>                                                                       než hvězdy o hmotnosti </a:t>
            </a:r>
            <a:r>
              <a:rPr lang="en-US" sz="2000" b="1" dirty="0">
                <a:solidFill>
                  <a:srgbClr val="0070C0"/>
                </a:solidFill>
                <a:latin typeface="Corbel" panose="020B0503020204020204" pitchFamily="34" charset="0"/>
              </a:rPr>
              <a:t>M</a:t>
            </a:r>
            <a:r>
              <a:rPr lang="en-US" sz="2000" b="1" baseline="-25000" dirty="0">
                <a:solidFill>
                  <a:srgbClr val="0070C0"/>
                </a:solidFill>
                <a:latin typeface="Corbel" panose="020B0503020204020204" pitchFamily="34" charset="0"/>
              </a:rPr>
              <a:t>SUN</a:t>
            </a:r>
            <a:r>
              <a:rPr lang="cs-CZ" sz="2000" b="1" dirty="0" smtClean="0">
                <a:solidFill>
                  <a:srgbClr val="0070C0"/>
                </a:solidFill>
                <a:latin typeface="Corbel" panose="020B0503020204020204" pitchFamily="34" charset="0"/>
              </a:rPr>
              <a:t> </a:t>
            </a:r>
            <a:endParaRPr lang="en-US" sz="2000" b="1" dirty="0">
              <a:solidFill>
                <a:srgbClr val="0070C0"/>
              </a:solidFill>
              <a:latin typeface="Corbel" panose="020B05030202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6326324" y="2158987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i="1" dirty="0" err="1" smtClean="0">
                <a:latin typeface="Corbel" panose="020B0503020204020204" pitchFamily="34" charset="0"/>
              </a:rPr>
              <a:t>Bastian</a:t>
            </a:r>
            <a:r>
              <a:rPr lang="cs-CZ" sz="1400" i="1" dirty="0" smtClean="0">
                <a:latin typeface="Corbel" panose="020B0503020204020204" pitchFamily="34" charset="0"/>
              </a:rPr>
              <a:t>, </a:t>
            </a:r>
            <a:r>
              <a:rPr lang="cs-CZ" sz="1400" i="1" dirty="0" err="1" smtClean="0">
                <a:latin typeface="Corbel" panose="020B0503020204020204" pitchFamily="34" charset="0"/>
              </a:rPr>
              <a:t>Covey</a:t>
            </a:r>
            <a:r>
              <a:rPr lang="cs-CZ" sz="1400" i="1" dirty="0" smtClean="0">
                <a:latin typeface="Corbel" panose="020B0503020204020204" pitchFamily="34" charset="0"/>
              </a:rPr>
              <a:t> </a:t>
            </a:r>
            <a:r>
              <a:rPr lang="en-US" sz="1400" i="1" dirty="0" smtClean="0">
                <a:latin typeface="Corbel" panose="020B0503020204020204" pitchFamily="34" charset="0"/>
              </a:rPr>
              <a:t>&amp; Meyer (2010)</a:t>
            </a:r>
            <a:endParaRPr lang="en-US" sz="1400" i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958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67544" y="260648"/>
            <a:ext cx="813690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en-US" sz="2800" b="1" dirty="0" smtClean="0">
                <a:solidFill>
                  <a:srgbClr val="FFFF00"/>
                </a:solidFill>
                <a:latin typeface="Corbel" panose="020B0503020204020204" pitchFamily="34" charset="0"/>
              </a:rPr>
              <a:t>Doby života </a:t>
            </a:r>
            <a:r>
              <a:rPr lang="en-US" altLang="en-US" sz="2800" b="1" dirty="0" smtClean="0">
                <a:solidFill>
                  <a:srgbClr val="FFFF00"/>
                </a:solidFill>
                <a:latin typeface="Corbel" panose="020B0503020204020204" pitchFamily="34" charset="0"/>
              </a:rPr>
              <a:t>mate</a:t>
            </a:r>
            <a:r>
              <a:rPr lang="cs-CZ" altLang="en-US" sz="2800" b="1" dirty="0" err="1" smtClean="0">
                <a:solidFill>
                  <a:srgbClr val="FFFF00"/>
                </a:solidFill>
                <a:latin typeface="Corbel" panose="020B0503020204020204" pitchFamily="34" charset="0"/>
              </a:rPr>
              <a:t>řských</a:t>
            </a:r>
            <a:r>
              <a:rPr lang="cs-CZ" altLang="en-US" sz="2800" b="1" dirty="0" smtClean="0">
                <a:solidFill>
                  <a:srgbClr val="FFFF00"/>
                </a:solidFill>
                <a:latin typeface="Corbel" panose="020B0503020204020204" pitchFamily="34" charset="0"/>
              </a:rPr>
              <a:t> hvězd</a:t>
            </a:r>
            <a:endParaRPr lang="en-US" altLang="en-US" sz="2800" b="1" dirty="0">
              <a:solidFill>
                <a:srgbClr val="FFFF00"/>
              </a:solidFill>
              <a:latin typeface="Corbel" panose="020B0503020204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67544" y="836712"/>
            <a:ext cx="4718239" cy="4432559"/>
            <a:chOff x="1677134" y="681289"/>
            <a:chExt cx="5814543" cy="593780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7305" y="681289"/>
              <a:ext cx="5634372" cy="5688849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 rot="16200000">
              <a:off x="235605" y="3183891"/>
              <a:ext cx="3376136" cy="493077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00" b="1" dirty="0" smtClean="0">
                  <a:solidFill>
                    <a:srgbClr val="FFC000"/>
                  </a:solidFill>
                  <a:latin typeface="Corbel" panose="020B0503020204020204" pitchFamily="34" charset="0"/>
                </a:rPr>
                <a:t>Zářivý výkon</a:t>
              </a:r>
              <a:r>
                <a:rPr lang="en-US" sz="2000" b="1" dirty="0" smtClean="0">
                  <a:solidFill>
                    <a:srgbClr val="FFC000"/>
                  </a:solidFill>
                  <a:latin typeface="Corbel" panose="020B0503020204020204" pitchFamily="34" charset="0"/>
                </a:rPr>
                <a:t> [L</a:t>
              </a:r>
              <a:r>
                <a:rPr lang="en-US" sz="2000" b="1" baseline="-25000" dirty="0" smtClean="0">
                  <a:solidFill>
                    <a:srgbClr val="FFC000"/>
                  </a:solidFill>
                  <a:latin typeface="Corbel" panose="020B0503020204020204" pitchFamily="34" charset="0"/>
                </a:rPr>
                <a:t>SUN</a:t>
              </a:r>
              <a:r>
                <a:rPr lang="en-US" sz="2000" b="1" dirty="0" smtClean="0">
                  <a:solidFill>
                    <a:srgbClr val="FFC000"/>
                  </a:solidFill>
                  <a:latin typeface="Corbel" panose="020B0503020204020204" pitchFamily="34" charset="0"/>
                </a:rPr>
                <a:t>]</a:t>
              </a:r>
              <a:endParaRPr lang="en-US" sz="2000" b="1" dirty="0">
                <a:solidFill>
                  <a:srgbClr val="FFC000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915815" y="6083109"/>
              <a:ext cx="3744415" cy="535983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00" b="1" dirty="0" smtClean="0">
                  <a:solidFill>
                    <a:srgbClr val="FFC000"/>
                  </a:solidFill>
                  <a:latin typeface="Corbel" panose="020B0503020204020204" pitchFamily="34" charset="0"/>
                </a:rPr>
                <a:t>Teplota </a:t>
              </a:r>
              <a:r>
                <a:rPr lang="en-US" sz="2000" b="1" dirty="0" smtClean="0">
                  <a:solidFill>
                    <a:srgbClr val="FFC000"/>
                  </a:solidFill>
                  <a:latin typeface="Corbel" panose="020B0503020204020204" pitchFamily="34" charset="0"/>
                </a:rPr>
                <a:t>[K]</a:t>
              </a:r>
              <a:endParaRPr lang="en-US" sz="2000" b="1" dirty="0">
                <a:solidFill>
                  <a:srgbClr val="FFC000"/>
                </a:solidFill>
                <a:latin typeface="Corbel" panose="020B0503020204020204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940152" y="1484784"/>
            <a:ext cx="2376264" cy="120032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Corbel" panose="020B0503020204020204" pitchFamily="34" charset="0"/>
              </a:rPr>
              <a:t>pro M ≈ 30 M</a:t>
            </a:r>
            <a:r>
              <a:rPr lang="en-US" sz="2400" baseline="-25000" dirty="0" smtClean="0">
                <a:solidFill>
                  <a:srgbClr val="FFFF00"/>
                </a:solidFill>
                <a:latin typeface="Corbel" panose="020B0503020204020204" pitchFamily="34" charset="0"/>
              </a:rPr>
              <a:t>SUN</a:t>
            </a:r>
            <a:r>
              <a:rPr lang="en-US" sz="2400" dirty="0" smtClean="0">
                <a:solidFill>
                  <a:srgbClr val="FFFF00"/>
                </a:solidFill>
                <a:latin typeface="Corbel" panose="020B0503020204020204" pitchFamily="34" charset="0"/>
              </a:rPr>
              <a:t> </a:t>
            </a:r>
          </a:p>
          <a:p>
            <a:endParaRPr lang="en-US" sz="2400" dirty="0">
              <a:solidFill>
                <a:srgbClr val="FFFF00"/>
              </a:solidFill>
              <a:latin typeface="Corbel" panose="020B0503020204020204" pitchFamily="34" charset="0"/>
            </a:endParaRPr>
          </a:p>
          <a:p>
            <a:r>
              <a:rPr lang="en-US" sz="2400" dirty="0" smtClean="0">
                <a:solidFill>
                  <a:srgbClr val="FFFF00"/>
                </a:solidFill>
                <a:latin typeface="Corbel" panose="020B0503020204020204" pitchFamily="34" charset="0"/>
              </a:rPr>
              <a:t>   </a:t>
            </a:r>
            <a:r>
              <a:rPr lang="en-US" sz="2400" dirty="0" err="1" smtClean="0">
                <a:solidFill>
                  <a:srgbClr val="FFFF00"/>
                </a:solidFill>
                <a:latin typeface="Corbel" panose="020B0503020204020204" pitchFamily="34" charset="0"/>
              </a:rPr>
              <a:t>t</a:t>
            </a:r>
            <a:r>
              <a:rPr lang="en-US" sz="2400" baseline="-25000" dirty="0" err="1" smtClean="0">
                <a:solidFill>
                  <a:srgbClr val="FFFF00"/>
                </a:solidFill>
                <a:latin typeface="Corbel" panose="020B0503020204020204" pitchFamily="34" charset="0"/>
              </a:rPr>
              <a:t>MS</a:t>
            </a:r>
            <a:r>
              <a:rPr lang="en-US" sz="2400" dirty="0" smtClean="0">
                <a:solidFill>
                  <a:srgbClr val="FFFF00"/>
                </a:solidFill>
                <a:latin typeface="Corbel" panose="020B0503020204020204" pitchFamily="34" charset="0"/>
              </a:rPr>
              <a:t> ≤ 5∙10</a:t>
            </a:r>
            <a:r>
              <a:rPr lang="en-US" sz="2400" baseline="30000" dirty="0" smtClean="0">
                <a:solidFill>
                  <a:srgbClr val="FFFF00"/>
                </a:solidFill>
                <a:latin typeface="Corbel" panose="020B0503020204020204" pitchFamily="34" charset="0"/>
              </a:rPr>
              <a:t>6  </a:t>
            </a:r>
            <a:r>
              <a:rPr lang="en-US" sz="2400" dirty="0" smtClean="0">
                <a:solidFill>
                  <a:srgbClr val="FFFF00"/>
                </a:solidFill>
                <a:latin typeface="Corbel" panose="020B0503020204020204" pitchFamily="34" charset="0"/>
              </a:rPr>
              <a:t>let</a:t>
            </a:r>
            <a:endParaRPr lang="en-US" sz="2400" dirty="0">
              <a:solidFill>
                <a:srgbClr val="FFFF00"/>
              </a:solidFill>
              <a:latin typeface="Corbel" panose="020B0503020204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31740" y="5373216"/>
            <a:ext cx="6660740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FF00"/>
                </a:solidFill>
                <a:latin typeface="Corbel" panose="020B0503020204020204" pitchFamily="34" charset="0"/>
              </a:rPr>
              <a:t>Vznik černé díry o hmotnosti </a:t>
            </a:r>
            <a:r>
              <a:rPr lang="en-US" sz="2400" dirty="0">
                <a:solidFill>
                  <a:srgbClr val="FFFF00"/>
                </a:solidFill>
                <a:latin typeface="Corbel" panose="020B0503020204020204" pitchFamily="34" charset="0"/>
              </a:rPr>
              <a:t>M ≈ 30 M</a:t>
            </a:r>
            <a:r>
              <a:rPr lang="en-US" sz="2400" baseline="-25000" dirty="0">
                <a:solidFill>
                  <a:srgbClr val="FFFF00"/>
                </a:solidFill>
                <a:latin typeface="Corbel" panose="020B0503020204020204" pitchFamily="34" charset="0"/>
              </a:rPr>
              <a:t>SUN</a:t>
            </a:r>
            <a:r>
              <a:rPr lang="en-US" sz="2400" dirty="0">
                <a:solidFill>
                  <a:srgbClr val="FFFF00"/>
                </a:solidFill>
                <a:latin typeface="Corbel" panose="020B0503020204020204" pitchFamily="34" charset="0"/>
              </a:rPr>
              <a:t> </a:t>
            </a:r>
            <a:r>
              <a:rPr lang="cs-CZ" sz="2400" dirty="0" smtClean="0">
                <a:solidFill>
                  <a:srgbClr val="FFFF00"/>
                </a:solidFill>
                <a:latin typeface="Corbel" panose="020B0503020204020204" pitchFamily="34" charset="0"/>
              </a:rPr>
              <a:t>vyžaduje: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FFFF00"/>
                </a:solidFill>
                <a:latin typeface="Corbel" panose="020B0503020204020204" pitchFamily="34" charset="0"/>
              </a:rPr>
              <a:t>slabý hvězdný vítr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FFFF00"/>
                </a:solidFill>
                <a:latin typeface="Corbel" panose="020B0503020204020204" pitchFamily="34" charset="0"/>
              </a:rPr>
              <a:t>nízký obsah těžších prvků (</a:t>
            </a:r>
            <a:r>
              <a:rPr lang="cs-CZ" sz="2400" dirty="0" err="1" smtClean="0">
                <a:solidFill>
                  <a:srgbClr val="FFFF00"/>
                </a:solidFill>
                <a:latin typeface="Corbel" panose="020B0503020204020204" pitchFamily="34" charset="0"/>
              </a:rPr>
              <a:t>metalicitu</a:t>
            </a:r>
            <a:r>
              <a:rPr lang="cs-CZ" sz="2400" dirty="0" smtClean="0">
                <a:solidFill>
                  <a:srgbClr val="FFFF00"/>
                </a:solidFill>
                <a:latin typeface="Corbel" panose="020B0503020204020204" pitchFamily="34" charset="0"/>
              </a:rPr>
              <a:t>)</a:t>
            </a:r>
            <a:endParaRPr lang="en-US" sz="2400" dirty="0">
              <a:solidFill>
                <a:srgbClr val="FFFF00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05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908720"/>
            <a:ext cx="6681943" cy="5846700"/>
          </a:xfrm>
          <a:prstGeom prst="rect">
            <a:avLst/>
          </a:prstGeom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67544" y="385500"/>
            <a:ext cx="712879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en-US" sz="2800" b="1" dirty="0" smtClean="0">
                <a:solidFill>
                  <a:srgbClr val="0070C0"/>
                </a:solidFill>
                <a:latin typeface="Corbel" panose="020B0503020204020204" pitchFamily="34" charset="0"/>
              </a:rPr>
              <a:t>Černé díry v rentgenových dvojhvězdách</a:t>
            </a:r>
            <a:endParaRPr lang="en-US" altLang="en-US" sz="2800" b="1" dirty="0">
              <a:solidFill>
                <a:srgbClr val="0070C0"/>
              </a:solidFill>
              <a:latin typeface="Corbel" panose="020B0503020204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6200000">
            <a:off x="7354181" y="2086980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i="1" dirty="0">
                <a:latin typeface="Corbel" panose="020B0503020204020204" pitchFamily="34" charset="0"/>
              </a:rPr>
              <a:t>http://</a:t>
            </a:r>
            <a:r>
              <a:rPr lang="cs-CZ" sz="1400" i="1" dirty="0" smtClean="0">
                <a:latin typeface="Corbel" panose="020B0503020204020204" pitchFamily="34" charset="0"/>
              </a:rPr>
              <a:t>www.stellarcollapse.org</a:t>
            </a:r>
            <a:endParaRPr lang="en-US" sz="1400" i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02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48" y="-891480"/>
            <a:ext cx="9756576" cy="6910908"/>
          </a:xfrm>
          <a:prstGeom prst="rect">
            <a:avLst/>
          </a:prstGeom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23528" y="385500"/>
            <a:ext cx="424847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altLang="en-US" sz="2800" b="1" dirty="0" err="1" smtClean="0">
                <a:solidFill>
                  <a:srgbClr val="FFFF00"/>
                </a:solidFill>
                <a:latin typeface="Corbel" panose="020B0503020204020204" pitchFamily="34" charset="0"/>
              </a:rPr>
              <a:t>Cygnus</a:t>
            </a:r>
            <a:r>
              <a:rPr lang="cs-CZ" altLang="en-US" sz="2800" b="1" dirty="0" smtClean="0">
                <a:solidFill>
                  <a:srgbClr val="FFFF00"/>
                </a:solidFill>
                <a:latin typeface="Corbel" panose="020B0503020204020204" pitchFamily="34" charset="0"/>
              </a:rPr>
              <a:t> X-1 (ilustrace)</a:t>
            </a:r>
            <a:endParaRPr lang="en-US" altLang="en-US" sz="2800" b="1" dirty="0">
              <a:solidFill>
                <a:srgbClr val="FFFF00"/>
              </a:solidFill>
              <a:latin typeface="Corbel" panose="020B0503020204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08104" y="5013176"/>
            <a:ext cx="28083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FFFF00"/>
                </a:solidFill>
                <a:latin typeface="Corbel" panose="020B0503020204020204" pitchFamily="34" charset="0"/>
              </a:rPr>
              <a:t>  M</a:t>
            </a:r>
            <a:r>
              <a:rPr lang="cs-CZ" sz="2800" baseline="-25000" dirty="0" smtClean="0">
                <a:solidFill>
                  <a:srgbClr val="FFFF00"/>
                </a:solidFill>
                <a:latin typeface="Corbel" panose="020B0503020204020204" pitchFamily="34" charset="0"/>
              </a:rPr>
              <a:t>BH</a:t>
            </a:r>
            <a:r>
              <a:rPr lang="cs-CZ" sz="2800" dirty="0" smtClean="0">
                <a:solidFill>
                  <a:srgbClr val="FFFF00"/>
                </a:solidFill>
                <a:latin typeface="Corbel" panose="020B0503020204020204" pitchFamily="34" charset="0"/>
              </a:rPr>
              <a:t> = 16 M</a:t>
            </a:r>
            <a:r>
              <a:rPr lang="cs-CZ" sz="2800" baseline="-25000" dirty="0" smtClean="0">
                <a:solidFill>
                  <a:srgbClr val="FFFF00"/>
                </a:solidFill>
                <a:latin typeface="Corbel" panose="020B0503020204020204" pitchFamily="34" charset="0"/>
              </a:rPr>
              <a:t>SUN</a:t>
            </a:r>
          </a:p>
          <a:p>
            <a:r>
              <a:rPr lang="cs-CZ" sz="2800" dirty="0" smtClean="0">
                <a:solidFill>
                  <a:srgbClr val="FFFF00"/>
                </a:solidFill>
                <a:latin typeface="Corbel" panose="020B0503020204020204" pitchFamily="34" charset="0"/>
              </a:rPr>
              <a:t>   M2 = 24 </a:t>
            </a:r>
            <a:r>
              <a:rPr lang="cs-CZ" sz="2800" dirty="0">
                <a:solidFill>
                  <a:srgbClr val="FFFF00"/>
                </a:solidFill>
                <a:latin typeface="Corbel" panose="020B0503020204020204" pitchFamily="34" charset="0"/>
              </a:rPr>
              <a:t>M</a:t>
            </a:r>
            <a:r>
              <a:rPr lang="cs-CZ" sz="2800" baseline="-25000" dirty="0">
                <a:solidFill>
                  <a:srgbClr val="FFFF00"/>
                </a:solidFill>
                <a:latin typeface="Corbel" panose="020B0503020204020204" pitchFamily="34" charset="0"/>
              </a:rPr>
              <a:t>SUN</a:t>
            </a:r>
            <a:r>
              <a:rPr lang="cs-CZ" sz="2800" dirty="0" smtClean="0">
                <a:solidFill>
                  <a:srgbClr val="FFFF00"/>
                </a:solidFill>
                <a:latin typeface="Corbel" panose="020B0503020204020204" pitchFamily="34" charset="0"/>
              </a:rPr>
              <a:t> </a:t>
            </a:r>
          </a:p>
          <a:p>
            <a:r>
              <a:rPr lang="cs-CZ" sz="2800" dirty="0" smtClean="0">
                <a:solidFill>
                  <a:srgbClr val="FFFF00"/>
                </a:solidFill>
                <a:latin typeface="Corbel" panose="020B0503020204020204" pitchFamily="34" charset="0"/>
              </a:rPr>
              <a:t>       r = 0,2 AU</a:t>
            </a:r>
            <a:endParaRPr lang="en-US" sz="2800" dirty="0">
              <a:solidFill>
                <a:srgbClr val="FFFF00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12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62132"/>
            <a:ext cx="4458026" cy="5319196"/>
          </a:xfrm>
          <a:prstGeom prst="rect">
            <a:avLst/>
          </a:prstGeom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23528" y="385500"/>
            <a:ext cx="712879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en-US" sz="2400" b="1" dirty="0" smtClean="0">
                <a:solidFill>
                  <a:srgbClr val="0070C0"/>
                </a:solidFill>
                <a:latin typeface="Corbel" panose="020B0503020204020204" pitchFamily="34" charset="0"/>
              </a:rPr>
              <a:t>Příklad s</a:t>
            </a:r>
            <a:r>
              <a:rPr lang="en-US" altLang="en-US" sz="2400" b="1" dirty="0" smtClean="0">
                <a:solidFill>
                  <a:srgbClr val="0070C0"/>
                </a:solidFill>
                <a:latin typeface="Corbel" panose="020B0503020204020204" pitchFamily="34" charset="0"/>
              </a:rPr>
              <a:t>c</a:t>
            </a:r>
            <a:r>
              <a:rPr lang="cs-CZ" altLang="en-US" sz="2400" b="1" dirty="0" err="1" smtClean="0">
                <a:solidFill>
                  <a:srgbClr val="0070C0"/>
                </a:solidFill>
                <a:latin typeface="Corbel" panose="020B0503020204020204" pitchFamily="34" charset="0"/>
              </a:rPr>
              <a:t>énáře</a:t>
            </a:r>
            <a:r>
              <a:rPr lang="cs-CZ" altLang="en-US" sz="2400" b="1" dirty="0" smtClean="0">
                <a:solidFill>
                  <a:srgbClr val="0070C0"/>
                </a:solidFill>
                <a:latin typeface="Corbel" panose="020B0503020204020204" pitchFamily="34" charset="0"/>
              </a:rPr>
              <a:t> vzniku binární černé díry</a:t>
            </a:r>
            <a:endParaRPr lang="en-US" altLang="en-US" sz="2400" b="1" dirty="0">
              <a:solidFill>
                <a:srgbClr val="0070C0"/>
              </a:solidFill>
              <a:latin typeface="Corbel" panose="020B05030202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-854731" y="2014971"/>
            <a:ext cx="19442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 err="1" smtClean="0">
                <a:latin typeface="Corbel" panose="020B0503020204020204" pitchFamily="34" charset="0"/>
              </a:rPr>
              <a:t>Belczynski</a:t>
            </a:r>
            <a:r>
              <a:rPr lang="en-US" sz="1400" i="1" dirty="0" smtClean="0">
                <a:latin typeface="Corbel" panose="020B0503020204020204" pitchFamily="34" charset="0"/>
              </a:rPr>
              <a:t> </a:t>
            </a:r>
            <a:r>
              <a:rPr lang="cs-CZ" sz="1400" i="1" dirty="0" smtClean="0">
                <a:latin typeface="Corbel" panose="020B0503020204020204" pitchFamily="34" charset="0"/>
              </a:rPr>
              <a:t> </a:t>
            </a:r>
            <a:r>
              <a:rPr lang="cs-CZ" sz="1400" i="1" dirty="0" smtClean="0">
                <a:latin typeface="Corbel" panose="020B0503020204020204" pitchFamily="34" charset="0"/>
              </a:rPr>
              <a:t>et al. </a:t>
            </a:r>
            <a:r>
              <a:rPr lang="en-US" sz="1400" i="1" dirty="0" smtClean="0">
                <a:latin typeface="Corbel" panose="020B0503020204020204" pitchFamily="34" charset="0"/>
              </a:rPr>
              <a:t>(</a:t>
            </a:r>
            <a:r>
              <a:rPr lang="en-US" sz="1400" i="1" dirty="0" smtClean="0">
                <a:latin typeface="Corbel" panose="020B0503020204020204" pitchFamily="34" charset="0"/>
              </a:rPr>
              <a:t>201</a:t>
            </a:r>
            <a:r>
              <a:rPr lang="en-US" sz="1400" i="1" dirty="0">
                <a:latin typeface="Corbel" panose="020B0503020204020204" pitchFamily="34" charset="0"/>
              </a:rPr>
              <a:t>6</a:t>
            </a:r>
            <a:r>
              <a:rPr lang="en-US" sz="1400" i="1" dirty="0" smtClean="0">
                <a:latin typeface="Corbel" panose="020B0503020204020204" pitchFamily="34" charset="0"/>
              </a:rPr>
              <a:t>)</a:t>
            </a:r>
            <a:endParaRPr lang="en-US" sz="1400" i="1" dirty="0">
              <a:latin typeface="Corbel" panose="020B0503020204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572000" y="2852936"/>
            <a:ext cx="4536504" cy="1424295"/>
            <a:chOff x="4499992" y="3172906"/>
            <a:chExt cx="4536504" cy="1424295"/>
          </a:xfrm>
        </p:grpSpPr>
        <p:sp>
          <p:nvSpPr>
            <p:cNvPr id="7" name="Text Box 3"/>
            <p:cNvSpPr txBox="1">
              <a:spLocks noChangeArrowheads="1"/>
            </p:cNvSpPr>
            <p:nvPr/>
          </p:nvSpPr>
          <p:spPr bwMode="auto">
            <a:xfrm>
              <a:off x="4499992" y="3172906"/>
              <a:ext cx="4536504" cy="7848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b="1" dirty="0" smtClean="0">
                  <a:latin typeface="Corbel" panose="020B0503020204020204" pitchFamily="34" charset="0"/>
                </a:rPr>
                <a:t>Ztráta energie </a:t>
              </a:r>
              <a:r>
                <a:rPr lang="cs-CZ" b="1" dirty="0">
                  <a:latin typeface="Corbel" panose="020B0503020204020204" pitchFamily="34" charset="0"/>
                </a:rPr>
                <a:t>vyzařováním gravitačních vln</a:t>
              </a:r>
            </a:p>
            <a:p>
              <a:pPr>
                <a:spcBef>
                  <a:spcPct val="50000"/>
                </a:spcBef>
              </a:pPr>
              <a:r>
                <a:rPr lang="cs-CZ" altLang="en-US" b="1" dirty="0">
                  <a:latin typeface="Corbel" panose="020B0503020204020204" pitchFamily="34" charset="0"/>
                </a:rPr>
                <a:t>    </a:t>
              </a:r>
              <a:r>
                <a:rPr lang="cs-CZ" altLang="en-US" b="1" dirty="0" smtClean="0">
                  <a:latin typeface="Corbel" panose="020B0503020204020204" pitchFamily="34" charset="0"/>
                </a:rPr>
                <a:t>→ </a:t>
              </a:r>
              <a:r>
                <a:rPr lang="cs-CZ" altLang="en-US" b="1" dirty="0">
                  <a:latin typeface="Corbel" panose="020B0503020204020204" pitchFamily="34" charset="0"/>
                </a:rPr>
                <a:t>přibližování až do splynutí za dobu</a:t>
              </a:r>
              <a:endParaRPr lang="en-US" altLang="en-US" b="1" dirty="0">
                <a:latin typeface="Corbel" panose="020B0503020204020204" pitchFamily="34" charset="0"/>
              </a:endParaRPr>
            </a:p>
          </p:txBody>
        </p:sp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73435158"/>
                </p:ext>
              </p:extLst>
            </p:nvPr>
          </p:nvGraphicFramePr>
          <p:xfrm>
            <a:off x="6107881" y="4005064"/>
            <a:ext cx="2568575" cy="5921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0" name="Equation" r:id="rId4" imgW="1981080" imgH="457200" progId="Equation.DSMT4">
                    <p:embed/>
                  </p:oleObj>
                </mc:Choice>
                <mc:Fallback>
                  <p:oleObj name="Equation" r:id="rId4" imgW="1981080" imgH="457200" progId="Equation.DSMT4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07881" y="4005064"/>
                          <a:ext cx="2568575" cy="5921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2050215"/>
              </p:ext>
            </p:extLst>
          </p:nvPr>
        </p:nvGraphicFramePr>
        <p:xfrm>
          <a:off x="4572000" y="4548893"/>
          <a:ext cx="4467225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" name="Equation" r:id="rId6" imgW="4279680" imgH="533160" progId="Equation.DSMT4">
                  <p:embed/>
                </p:oleObj>
              </mc:Choice>
              <mc:Fallback>
                <p:oleObj name="Equation" r:id="rId6" imgW="4279680" imgH="5331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548893"/>
                        <a:ext cx="4467225" cy="55562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0" y="5269270"/>
            <a:ext cx="4536504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cs-CZ"/>
            </a:defPPr>
            <a:lvl1pPr>
              <a:spcBef>
                <a:spcPct val="50000"/>
              </a:spcBef>
              <a:defRPr b="1">
                <a:solidFill>
                  <a:srgbClr val="0070C0"/>
                </a:solidFill>
                <a:latin typeface="Corbel" panose="020B0503020204020204" pitchFamily="34" charset="0"/>
              </a:defRPr>
            </a:lvl1pPr>
          </a:lstStyle>
          <a:p>
            <a:r>
              <a:rPr lang="cs-CZ" dirty="0">
                <a:solidFill>
                  <a:schemeClr val="tx1"/>
                </a:solidFill>
              </a:rPr>
              <a:t>pro r </a:t>
            </a:r>
            <a:r>
              <a:rPr lang="en-US" dirty="0">
                <a:solidFill>
                  <a:schemeClr val="tx1"/>
                </a:solidFill>
              </a:rPr>
              <a:t>&gt;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0,22 AU </a:t>
            </a:r>
            <a:r>
              <a:rPr lang="en-US" dirty="0" err="1">
                <a:solidFill>
                  <a:schemeClr val="tx1"/>
                </a:solidFill>
              </a:rPr>
              <a:t>probl</a:t>
            </a:r>
            <a:r>
              <a:rPr lang="cs-CZ" dirty="0" err="1">
                <a:solidFill>
                  <a:schemeClr val="tx1"/>
                </a:solidFill>
              </a:rPr>
              <a:t>ém</a:t>
            </a:r>
            <a:r>
              <a:rPr lang="cs-CZ" dirty="0">
                <a:solidFill>
                  <a:schemeClr val="tx1"/>
                </a:solidFill>
              </a:rPr>
              <a:t> se stářím vesmíru!</a:t>
            </a:r>
          </a:p>
          <a:p>
            <a:r>
              <a:rPr lang="cs-CZ" altLang="en-US" dirty="0" smtClean="0">
                <a:solidFill>
                  <a:schemeClr val="tx1"/>
                </a:solidFill>
              </a:rPr>
              <a:t>      → </a:t>
            </a:r>
            <a:r>
              <a:rPr lang="cs-CZ" dirty="0">
                <a:solidFill>
                  <a:schemeClr val="tx1"/>
                </a:solidFill>
              </a:rPr>
              <a:t>nutná menší vzdálenost černých děr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907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136" y="360040"/>
            <a:ext cx="5445224" cy="5445224"/>
          </a:xfrm>
          <a:prstGeom prst="rect">
            <a:avLst/>
          </a:prstGeom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67544" y="260648"/>
            <a:ext cx="813690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 err="1" smtClean="0">
                <a:solidFill>
                  <a:srgbClr val="FFFF00"/>
                </a:solidFill>
                <a:latin typeface="Corbel" panose="020B0503020204020204" pitchFamily="34" charset="0"/>
              </a:rPr>
              <a:t>Kde</a:t>
            </a:r>
            <a:r>
              <a:rPr lang="en-US" altLang="en-US" sz="2800" b="1" dirty="0" smtClean="0">
                <a:solidFill>
                  <a:srgbClr val="FFFF00"/>
                </a:solidFill>
                <a:latin typeface="Corbel" panose="020B0503020204020204" pitchFamily="34" charset="0"/>
              </a:rPr>
              <a:t> </a:t>
            </a:r>
            <a:r>
              <a:rPr lang="cs-CZ" altLang="en-US" sz="2800" b="1" dirty="0" smtClean="0">
                <a:solidFill>
                  <a:srgbClr val="FFFF00"/>
                </a:solidFill>
                <a:latin typeface="Corbel" panose="020B0503020204020204" pitchFamily="34" charset="0"/>
              </a:rPr>
              <a:t>k tomu došlo?</a:t>
            </a:r>
            <a:endParaRPr lang="en-US" altLang="en-US" sz="2800" b="1" dirty="0">
              <a:solidFill>
                <a:srgbClr val="FFFF00"/>
              </a:solidFill>
              <a:latin typeface="Corbel" panose="020B0503020204020204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699792" y="5786100"/>
            <a:ext cx="604867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cs-CZ" altLang="en-US" sz="2800" b="1" dirty="0" smtClean="0">
                <a:solidFill>
                  <a:srgbClr val="FFFF00"/>
                </a:solidFill>
                <a:latin typeface="Corbel" panose="020B0503020204020204" pitchFamily="34" charset="0"/>
              </a:rPr>
              <a:t>vzdálenost 410 </a:t>
            </a:r>
            <a:r>
              <a:rPr lang="cs-CZ" altLang="en-US" sz="2800" b="1" dirty="0" err="1" smtClean="0">
                <a:solidFill>
                  <a:srgbClr val="FFFF00"/>
                </a:solidFill>
                <a:latin typeface="Corbel" panose="020B0503020204020204" pitchFamily="34" charset="0"/>
              </a:rPr>
              <a:t>Mpc</a:t>
            </a:r>
            <a:r>
              <a:rPr lang="cs-CZ" altLang="en-US" sz="2800" b="1" dirty="0" smtClean="0">
                <a:solidFill>
                  <a:srgbClr val="FFFF00"/>
                </a:solidFill>
                <a:latin typeface="Corbel" panose="020B0503020204020204" pitchFamily="34" charset="0"/>
              </a:rPr>
              <a:t> = 1,3 ∙ 10</a:t>
            </a:r>
            <a:r>
              <a:rPr lang="cs-CZ" altLang="en-US" sz="2800" b="1" baseline="30000" dirty="0" smtClean="0">
                <a:solidFill>
                  <a:srgbClr val="FFFF00"/>
                </a:solidFill>
                <a:latin typeface="Corbel" panose="020B0503020204020204" pitchFamily="34" charset="0"/>
              </a:rPr>
              <a:t>9 </a:t>
            </a:r>
            <a:r>
              <a:rPr lang="cs-CZ" altLang="en-US" sz="2800" b="1" dirty="0" err="1" smtClean="0">
                <a:solidFill>
                  <a:srgbClr val="FFFF00"/>
                </a:solidFill>
                <a:latin typeface="Corbel" panose="020B0503020204020204" pitchFamily="34" charset="0"/>
              </a:rPr>
              <a:t>ly</a:t>
            </a:r>
            <a:endParaRPr lang="en-US" altLang="en-US" sz="2800" b="1" dirty="0">
              <a:solidFill>
                <a:srgbClr val="FFFF00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70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09720" y="-1683568"/>
            <a:ext cx="21144233" cy="878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82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6344"/>
            <a:ext cx="9144000" cy="592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02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4052</TotalTime>
  <Words>196</Words>
  <Application>Microsoft Office PowerPoint</Application>
  <PresentationFormat>On-screen Show (4:3)</PresentationFormat>
  <Paragraphs>32</Paragraphs>
  <Slides>10</Slides>
  <Notes>0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Výchozí návrh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MFF UK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Elektromagnetický        pohled do vesmíru</dc:title>
  <dc:creator>root</dc:creator>
  <cp:lastModifiedBy>heyrovsky</cp:lastModifiedBy>
  <cp:revision>130</cp:revision>
  <cp:lastPrinted>2016-02-22T13:46:00Z</cp:lastPrinted>
  <dcterms:created xsi:type="dcterms:W3CDTF">2008-11-24T13:46:41Z</dcterms:created>
  <dcterms:modified xsi:type="dcterms:W3CDTF">2016-04-12T13:35:02Z</dcterms:modified>
</cp:coreProperties>
</file>