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4" r:id="rId22"/>
    <p:sldId id="281" r:id="rId23"/>
    <p:sldId id="283" r:id="rId24"/>
    <p:sldId id="282" r:id="rId25"/>
    <p:sldId id="285" r:id="rId26"/>
    <p:sldId id="287" r:id="rId27"/>
    <p:sldId id="289" r:id="rId28"/>
    <p:sldId id="293" r:id="rId29"/>
    <p:sldId id="290" r:id="rId30"/>
    <p:sldId id="291" r:id="rId31"/>
    <p:sldId id="296" r:id="rId32"/>
    <p:sldId id="297" r:id="rId33"/>
    <p:sldId id="295" r:id="rId34"/>
    <p:sldId id="294" r:id="rId35"/>
    <p:sldId id="292" r:id="rId36"/>
    <p:sldId id="298" r:id="rId37"/>
  </p:sldIdLst>
  <p:sldSz cx="9721850" cy="756126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2B0"/>
    <a:srgbClr val="2481BA"/>
    <a:srgbClr val="009ED6"/>
    <a:srgbClr val="00ADEA"/>
    <a:srgbClr val="75C5F0"/>
    <a:srgbClr val="FF9966"/>
    <a:srgbClr val="E4BEB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992" y="-102"/>
      </p:cViewPr>
      <p:guideLst>
        <p:guide orient="horz" pos="2381"/>
        <p:guide pos="30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List_aplikace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List_aplikace_Microsoft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147953611156441"/>
          <c:y val="6.3773546061357642E-2"/>
          <c:w val="0.71184398246515479"/>
          <c:h val="0.65305300379119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List2!$A$2</c:f>
              <c:strCache>
                <c:ptCount val="1"/>
                <c:pt idx="0">
                  <c:v>cis-1,2 -dichlorethene</c:v>
                </c:pt>
              </c:strCache>
            </c:strRef>
          </c:tx>
          <c:invertIfNegative val="0"/>
          <c:cat>
            <c:strRef>
              <c:f>List2!$B$1:$D$1</c:f>
              <c:strCache>
                <c:ptCount val="3"/>
                <c:pt idx="0">
                  <c:v>8.9.</c:v>
                </c:pt>
                <c:pt idx="1">
                  <c:v>20.9.</c:v>
                </c:pt>
                <c:pt idx="2">
                  <c:v>22.10.</c:v>
                </c:pt>
              </c:strCache>
            </c:strRef>
          </c:cat>
          <c:val>
            <c:numRef>
              <c:f>List2!$B$2:$D$2</c:f>
              <c:numCache>
                <c:formatCode>General</c:formatCode>
                <c:ptCount val="3"/>
                <c:pt idx="0">
                  <c:v>2340</c:v>
                </c:pt>
                <c:pt idx="1">
                  <c:v>1060</c:v>
                </c:pt>
                <c:pt idx="2">
                  <c:v>31</c:v>
                </c:pt>
              </c:numCache>
            </c:numRef>
          </c:val>
        </c:ser>
        <c:ser>
          <c:idx val="1"/>
          <c:order val="1"/>
          <c:tx>
            <c:strRef>
              <c:f>List2!$A$3</c:f>
              <c:strCache>
                <c:ptCount val="1"/>
                <c:pt idx="0">
                  <c:v>tetrachlorethene</c:v>
                </c:pt>
              </c:strCache>
            </c:strRef>
          </c:tx>
          <c:invertIfNegative val="0"/>
          <c:cat>
            <c:strRef>
              <c:f>List2!$B$1:$D$1</c:f>
              <c:strCache>
                <c:ptCount val="3"/>
                <c:pt idx="0">
                  <c:v>8.9.</c:v>
                </c:pt>
                <c:pt idx="1">
                  <c:v>20.9.</c:v>
                </c:pt>
                <c:pt idx="2">
                  <c:v>22.10.</c:v>
                </c:pt>
              </c:strCache>
            </c:strRef>
          </c:cat>
          <c:val>
            <c:numRef>
              <c:f>List2!$B$3:$D$3</c:f>
              <c:numCache>
                <c:formatCode>General</c:formatCode>
                <c:ptCount val="3"/>
                <c:pt idx="0">
                  <c:v>903</c:v>
                </c:pt>
                <c:pt idx="1">
                  <c:v>62.6</c:v>
                </c:pt>
                <c:pt idx="2">
                  <c:v>37.700000000000003</c:v>
                </c:pt>
              </c:numCache>
            </c:numRef>
          </c:val>
        </c:ser>
        <c:ser>
          <c:idx val="2"/>
          <c:order val="2"/>
          <c:tx>
            <c:strRef>
              <c:f>List2!$A$4</c:f>
              <c:strCache>
                <c:ptCount val="1"/>
                <c:pt idx="0">
                  <c:v>vinylchloride</c:v>
                </c:pt>
              </c:strCache>
            </c:strRef>
          </c:tx>
          <c:invertIfNegative val="0"/>
          <c:cat>
            <c:strRef>
              <c:f>List2!$B$1:$D$1</c:f>
              <c:strCache>
                <c:ptCount val="3"/>
                <c:pt idx="0">
                  <c:v>8.9.</c:v>
                </c:pt>
                <c:pt idx="1">
                  <c:v>20.9.</c:v>
                </c:pt>
                <c:pt idx="2">
                  <c:v>22.10.</c:v>
                </c:pt>
              </c:strCache>
            </c:strRef>
          </c:cat>
          <c:val>
            <c:numRef>
              <c:f>List2!$B$4:$D$4</c:f>
              <c:numCache>
                <c:formatCode>General</c:formatCode>
                <c:ptCount val="3"/>
                <c:pt idx="0">
                  <c:v>278</c:v>
                </c:pt>
                <c:pt idx="1">
                  <c:v>70.400000000000006</c:v>
                </c:pt>
                <c:pt idx="2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5734272"/>
        <c:axId val="128914560"/>
      </c:barChart>
      <c:catAx>
        <c:axId val="12573427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28914560"/>
        <c:crosses val="autoZero"/>
        <c:auto val="1"/>
        <c:lblAlgn val="ctr"/>
        <c:lblOffset val="100"/>
        <c:noMultiLvlLbl val="0"/>
      </c:catAx>
      <c:valAx>
        <c:axId val="128914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257342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3205053072069695"/>
          <c:y val="0.86611585010207059"/>
          <c:w val="0.86794946927930305"/>
          <c:h val="0.10610637212015164"/>
        </c:manualLayout>
      </c:layout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0465157480314961"/>
          <c:y val="8.5856299212598422E-2"/>
          <c:w val="0.67312620297462822"/>
          <c:h val="0.78693715368912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C [mg/l]</c:v>
                </c:pt>
              </c:strCache>
            </c:strRef>
          </c:tx>
          <c:invertIfNegative val="0"/>
          <c:cat>
            <c:strRef>
              <c:f>List1!$B$1:$D$1</c:f>
              <c:strCache>
                <c:ptCount val="3"/>
                <c:pt idx="0">
                  <c:v>8.9.</c:v>
                </c:pt>
                <c:pt idx="1">
                  <c:v>20.9.</c:v>
                </c:pt>
                <c:pt idx="2">
                  <c:v>22.10.</c:v>
                </c:pt>
              </c:strCache>
            </c:strRef>
          </c:cat>
          <c:val>
            <c:numRef>
              <c:f>List1!$B$2:$D$2</c:f>
              <c:numCache>
                <c:formatCode>General</c:formatCode>
                <c:ptCount val="3"/>
                <c:pt idx="0">
                  <c:v>42.2</c:v>
                </c:pt>
                <c:pt idx="1">
                  <c:v>0.5</c:v>
                </c:pt>
                <c:pt idx="2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155648"/>
        <c:axId val="135733248"/>
      </c:barChart>
      <c:catAx>
        <c:axId val="1321556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35733248"/>
        <c:crosses val="autoZero"/>
        <c:auto val="1"/>
        <c:lblAlgn val="ctr"/>
        <c:lblOffset val="100"/>
        <c:noMultiLvlLbl val="0"/>
      </c:catAx>
      <c:valAx>
        <c:axId val="135733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cs-CZ"/>
          </a:p>
        </c:txPr>
        <c:crossAx val="1321556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3963" y="685800"/>
            <a:ext cx="441007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EBFD999-F79A-4BF0-8F68-2CA2D624AA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2532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28663" y="2349500"/>
            <a:ext cx="8264525" cy="16208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58913" y="4284663"/>
            <a:ext cx="6804025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3FA42C-8455-4FBA-B6BF-774705BCF069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804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B2FA57-E8D9-4925-9871-0F15C9E662A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83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48500" y="1079500"/>
            <a:ext cx="2187575" cy="551021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85775" y="1079500"/>
            <a:ext cx="6410325" cy="551021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CB59C-0ED7-4E56-88FD-9157FE6C1E5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0250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85775" y="1079500"/>
            <a:ext cx="8750300" cy="55102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B847A5-5A41-4B08-B1E8-2F3B8BC22CF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066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2CDA61-E591-427A-A8C5-0CFFBDCAD1F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708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8350" y="4859338"/>
            <a:ext cx="82629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68350" y="3205163"/>
            <a:ext cx="82629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1AE533-C1B5-438E-AC28-A0894F96482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811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85775" y="2484438"/>
            <a:ext cx="4298950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937125" y="2484438"/>
            <a:ext cx="4298950" cy="4105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E04BE2-8386-469B-A4AD-2E00B3015F3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80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775" y="303213"/>
            <a:ext cx="8750300" cy="1260475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85775" y="1692275"/>
            <a:ext cx="4295775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5775" y="2397125"/>
            <a:ext cx="4295775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938713" y="1692275"/>
            <a:ext cx="4297362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938713" y="2397125"/>
            <a:ext cx="4297362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D3182-A5DE-48F0-9D86-0E14ACADBE6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387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BB523-BED9-44BF-A113-46C9CAAEDFEA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1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26D85B-17A1-4CA6-AA3D-3855624D4C0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17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5775" y="301625"/>
            <a:ext cx="3198813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00475" y="301625"/>
            <a:ext cx="5435600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85775" y="1582738"/>
            <a:ext cx="3198813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150525-4FB1-43A1-A8DD-4C91FBC9BAB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77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5000" y="5292725"/>
            <a:ext cx="5834063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05000" y="676275"/>
            <a:ext cx="5834063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05000" y="5918200"/>
            <a:ext cx="5834063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Autor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96AF2E-FF9C-48B6-9DA1-E38CB3D18E1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19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5775" y="1079500"/>
            <a:ext cx="87503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755" tIns="49378" rIns="98755" bIns="493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775" y="2484438"/>
            <a:ext cx="87503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8755" tIns="49378" rIns="98755" bIns="493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85775" y="6884988"/>
            <a:ext cx="2268538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Calibri" pitchFamily="34" charset="0"/>
              </a:defRPr>
            </a:lvl1pPr>
          </a:lstStyle>
          <a:p>
            <a:r>
              <a:rPr lang="cs-CZ"/>
              <a:t>Autor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21050" y="6884988"/>
            <a:ext cx="3079750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Calibri" pitchFamily="34" charset="0"/>
              </a:defRPr>
            </a:lvl1pPr>
          </a:lstStyle>
          <a:p>
            <a:r>
              <a:rPr lang="cs-CZ"/>
              <a:t>Zkrácený název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7538" y="6884988"/>
            <a:ext cx="226853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755" tIns="49378" rIns="98755" bIns="4937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Calibri" pitchFamily="34" charset="0"/>
              </a:defRPr>
            </a:lvl1pPr>
          </a:lstStyle>
          <a:p>
            <a:fld id="{BB2CE791-DA13-4E1B-B57B-498D1CBE98F4}" type="slidenum">
              <a:rPr lang="cs-CZ"/>
              <a:pPr/>
              <a:t>‹#›</a:t>
            </a:fld>
            <a:endParaRPr lang="cs-CZ"/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421063" y="0"/>
            <a:ext cx="20161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87425">
              <a:spcBef>
                <a:spcPct val="50000"/>
              </a:spcBef>
              <a:defRPr/>
            </a:pPr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defTabSz="987425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69888" indent="-369888" algn="l" defTabSz="987425" rtl="0" eaLnBrk="1" fontAlgn="base" hangingPunct="1">
        <a:spcBef>
          <a:spcPct val="20000"/>
        </a:spcBef>
        <a:spcAft>
          <a:spcPct val="0"/>
        </a:spcAft>
        <a:buChar char="•"/>
        <a:defRPr sz="3500">
          <a:solidFill>
            <a:schemeClr val="tx1"/>
          </a:solidFill>
          <a:latin typeface="+mn-lt"/>
          <a:ea typeface="+mn-ea"/>
          <a:cs typeface="+mn-cs"/>
        </a:defRPr>
      </a:lvl1pPr>
      <a:lvl2pPr marL="801688" indent="-307975" algn="l" defTabSz="987425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235075" indent="-247650" algn="l" defTabSz="987425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3pPr>
      <a:lvl4pPr marL="1728788" indent="-247650" algn="l" defTabSz="987425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22500" indent="-247650" algn="l" defTabSz="987425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679700" indent="-247650" algn="l" defTabSz="987425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136900" indent="-247650" algn="l" defTabSz="987425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594100" indent="-247650" algn="l" defTabSz="987425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051300" indent="-247650" algn="l" defTabSz="987425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png"/><Relationship Id="rId7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brazky.cz/detail?q=kv%C4%9Btiny%20foto&amp;offset=1&amp;limit=20&amp;bUrlPar=filter=1&amp;resNum=9&amp;ref=http://www.obrazky.cz/?step=20&amp;filter=1&amp;s=&amp;size=any&amp;sId=AYgP-2V7wcqnTxtz0PzY&amp;orientation=&amp;typeAny=any&amp;q=kv%C4%9Btiny+foto&amp;resID=PnwkdvHO4stjTdyoF38654KnxbSa--tJLGMXXpSroAI&amp;imgURL=http://www.e-tapety.cz/kvetiny/800x600/230.jpg&amp;pageURL=http://www.e-tapety.cz/kvetiny/default.asp?from=228&amp;imgX=800&amp;imgY=600&amp;imgSize=82&amp;thURL=http://media3.picsearch.com/is?PnwkdvHO4stjTdyoF38654KnxbSa--tJLGMXXpSroAI&amp;thX=128&amp;thY=96&amp;qNoSite=kv%C4%9Btiny+foto&amp;siteWWW=&amp;sId=xgZpdQk1wxG4TJWOaQ1d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9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gif"/><Relationship Id="rId4" Type="http://schemas.openxmlformats.org/officeDocument/2006/relationships/image" Target="../media/image11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List_aplikace_Microsoft_Excel_97_20031.xls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1.wmf"/><Relationship Id="rId5" Type="http://schemas.openxmlformats.org/officeDocument/2006/relationships/image" Target="../media/image130.png"/><Relationship Id="rId4" Type="http://schemas.openxmlformats.org/officeDocument/2006/relationships/image" Target="../media/image129.jpeg"/><Relationship Id="rId9" Type="http://schemas.openxmlformats.org/officeDocument/2006/relationships/image" Target="../media/image12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hyperlink" Target="http://www.academickids.com/encyclopedia/index.php/Image:Brillanten.jp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11" Type="http://schemas.openxmlformats.org/officeDocument/2006/relationships/image" Target="../media/image15.png"/><Relationship Id="rId5" Type="http://schemas.openxmlformats.org/officeDocument/2006/relationships/hyperlink" Target="http://www.obrazky.cz/detail?q=diamond&amp;offset=1&amp;limit=20&amp;bUrlPar=filter=1&amp;resNum=12&amp;ref=http://search.seznam.cz/?q=diamond+photo&amp;sId=8h3lxd0kwEnTKJtG5O0g&amp;sourceid=top&amp;thru=&amp;resID=VpoRS4HddkoPSDC6P_ZVlEUNsMXOdC_Q8S9T-1wbnDc&amp;imgURL=http://juwel.hdd.cz/images/diamond.jpg&amp;pageURL=http://juwel.hdd.cz/&amp;imgX=300&amp;imgY=399&amp;imgSize=12&amp;thURL=http://media5.picsearch.com/is?VpoRS4HddkoPSDC6P_ZVlEUNsMXOdC_Q8S9T-1wbnDc&amp;thX=96&amp;thY=128&amp;qNoSite=diamond&amp;siteWWW=&amp;sId=Xb5vHl--wws_KJWdP4dj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3.jpeg"/><Relationship Id="rId7" Type="http://schemas.openxmlformats.org/officeDocument/2006/relationships/image" Target="../media/image148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png"/><Relationship Id="rId7" Type="http://schemas.openxmlformats.org/officeDocument/2006/relationships/image" Target="../media/image159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png"/><Relationship Id="rId4" Type="http://schemas.openxmlformats.org/officeDocument/2006/relationships/image" Target="../media/image163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iff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hyperlink" Target="http://www.azonano.com/nanotechnology-video-details.asp?VidID=79" TargetMode="Externa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wmf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4"/>
          <p:cNvSpPr>
            <a:spLocks noChangeArrowheads="1" noChangeShapeType="1" noTextEdit="1"/>
          </p:cNvSpPr>
          <p:nvPr/>
        </p:nvSpPr>
        <p:spPr bwMode="auto">
          <a:xfrm>
            <a:off x="421956" y="2448659"/>
            <a:ext cx="8538688" cy="1757294"/>
          </a:xfrm>
          <a:prstGeom prst="rect">
            <a:avLst/>
          </a:prstGeom>
        </p:spPr>
        <p:txBody>
          <a:bodyPr wrap="none" lIns="98755" tIns="49378" rIns="98755" bIns="49378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buFont typeface="Wingdings" pitchFamily="2" charset="2"/>
              <a:buNone/>
            </a:pPr>
            <a:endParaRPr lang="en-US" sz="100" b="1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99CCFF"/>
              </a:solidFill>
              <a:latin typeface="Arial Black" pitchFamily="34" charset="0"/>
            </a:endParaRP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3035115" y="4439802"/>
            <a:ext cx="3312369" cy="133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Radek </a:t>
            </a:r>
            <a:r>
              <a:rPr lang="cs-CZ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Zbořil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cs-CZ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Palacky</a:t>
            </a:r>
            <a:r>
              <a:rPr lang="cs-CZ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University </a:t>
            </a:r>
          </a:p>
          <a:p>
            <a:pPr lvl="0" algn="ctr">
              <a:spcBef>
                <a:spcPct val="50000"/>
              </a:spcBef>
              <a:defRPr/>
            </a:pPr>
            <a:r>
              <a:rPr lang="cs-CZ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RCPTM, Olomouc </a:t>
            </a:r>
            <a:endParaRPr lang="cs-CZ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05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568" y="4449243"/>
            <a:ext cx="3159601" cy="197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0" descr="DSCN197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3" y="4439802"/>
            <a:ext cx="2678573" cy="194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243046" y="6836642"/>
            <a:ext cx="9215504" cy="68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>
            <a:lvl1pPr marL="342900" indent="-342900"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1pPr>
            <a:lvl2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2pPr>
            <a:lvl3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3pPr>
            <a:lvl4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4pPr>
            <a:lvl5pPr algn="l">
              <a:spcBef>
                <a:spcPct val="0"/>
              </a:spcBef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„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Our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planet's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physical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chemical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and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biological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processes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are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influenced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driven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by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the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properties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of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nanoparticles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.“ M. F. </a:t>
            </a:r>
            <a:r>
              <a:rPr lang="cs-CZ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Hochella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Science, 2008</a:t>
            </a:r>
            <a:r>
              <a:rPr lang="cs-CZ" dirty="0" smtClean="0"/>
              <a:t> </a:t>
            </a: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845343" y="1908423"/>
            <a:ext cx="8031163" cy="1593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buFont typeface="Wingdings" pitchFamily="2" charset="2"/>
              <a:buNone/>
            </a:pPr>
            <a:r>
              <a:rPr lang="en-US" sz="20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latin typeface="Arial Black"/>
              </a:rPr>
              <a:t>Nanotechnologies – world of small </a:t>
            </a:r>
          </a:p>
          <a:p>
            <a:pPr>
              <a:buFont typeface="Wingdings" pitchFamily="2" charset="2"/>
              <a:buNone/>
            </a:pPr>
            <a:r>
              <a:rPr lang="en-US" sz="20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CCFF"/>
                </a:solidFill>
                <a:latin typeface="Arial Black"/>
              </a:rPr>
              <a:t>dimensions and  big opportunities</a:t>
            </a:r>
            <a:endParaRPr lang="en-US" sz="2000" b="1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99CC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6607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7" descr="hp-notebook-24-hod-batter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09" y="3394591"/>
            <a:ext cx="2432150" cy="230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187364" y="6764881"/>
            <a:ext cx="5081238" cy="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sz="39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STORE</a:t>
            </a:r>
            <a:endParaRPr lang="cs-CZ" sz="39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1269" name="Picture 15" descr="hard_driv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35" y="2251408"/>
            <a:ext cx="2550565" cy="217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4500886" y="1249673"/>
            <a:ext cx="5074126" cy="6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HARD DISCS BASED ON MAGNETIC NANOPARTICLES</a:t>
            </a:r>
            <a:endParaRPr lang="cs-CZ" sz="2200" dirty="0">
              <a:solidFill>
                <a:srgbClr val="00AD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71" name="Picture 15" descr="1451_fig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60" y="2348892"/>
            <a:ext cx="2730895" cy="254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315177" y="1237436"/>
            <a:ext cx="3898918" cy="6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marL="342900" indent="-342900" algn="ctr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NANOCARBON FOR HYDROGEN STORAGE</a:t>
            </a:r>
            <a:endParaRPr lang="cs-CZ" sz="2200" dirty="0">
              <a:solidFill>
                <a:srgbClr val="00AD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7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25" y="5215872"/>
            <a:ext cx="4273563" cy="14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899745" y="5854729"/>
            <a:ext cx="4737714" cy="67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MRAM </a:t>
            </a:r>
            <a:r>
              <a:rPr lang="cs-CZ" sz="22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MEMORIES </a:t>
            </a:r>
            <a:r>
              <a:rPr lang="cs-CZ" sz="2200" dirty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cs-CZ" sz="2200" dirty="0" err="1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spintronics</a:t>
            </a:r>
            <a:r>
              <a:rPr lang="cs-CZ" sz="22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sz="2200" dirty="0" err="1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magnetoelectronics</a:t>
            </a:r>
            <a:r>
              <a:rPr lang="cs-CZ" sz="22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sz="2200" dirty="0">
              <a:solidFill>
                <a:srgbClr val="0082B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553673" y="108223"/>
            <a:ext cx="58052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What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nanoparticles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can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…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838915" y="6750879"/>
            <a:ext cx="4104781" cy="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sz="39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39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PROTECT</a:t>
            </a:r>
            <a:endParaRPr lang="cs-CZ" sz="39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3316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2" y="1972580"/>
            <a:ext cx="2300501" cy="227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2" y="4731042"/>
            <a:ext cx="4575684" cy="20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8" descr="DSCN197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072" y="3110271"/>
            <a:ext cx="2545234" cy="184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464" y="4251461"/>
            <a:ext cx="3075210" cy="227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717324" y="1057177"/>
            <a:ext cx="5157982" cy="76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/>
          <a:p>
            <a:pPr marL="342900" indent="-342900" algn="ctr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18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NANOTUBE BASED </a:t>
            </a:r>
            <a:endParaRPr lang="cs-CZ" sz="1800" b="1" dirty="0">
              <a:solidFill>
                <a:srgbClr val="0082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SUPERHYDROPHOBIC COATINGS</a:t>
            </a:r>
            <a:endParaRPr lang="cs-CZ" sz="2000" b="1" dirty="0">
              <a:solidFill>
                <a:srgbClr val="0082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876" y="2065345"/>
            <a:ext cx="3286187" cy="256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92913" y="108223"/>
            <a:ext cx="56648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What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nanoparticles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can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…</a:t>
            </a:r>
            <a:r>
              <a:rPr lang="cs-CZ" sz="3900" kern="0" dirty="0">
                <a:solidFill>
                  <a:srgbClr val="000000"/>
                </a:solidFill>
                <a:latin typeface="Calibri"/>
                <a:ea typeface="+mj-ea"/>
                <a:cs typeface="+mj-cs"/>
              </a:rPr>
              <a:t>…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4759409" y="1132670"/>
            <a:ext cx="4860925" cy="7278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</a:t>
            </a:r>
            <a:r>
              <a:rPr kumimoji="0" lang="cs-CZ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  </a:t>
            </a: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INSPIRATION</a:t>
            </a:r>
            <a:r>
              <a:rPr kumimoji="0" lang="cs-CZ" sz="1800" b="1" i="0" u="none" strike="noStrike" kern="0" cap="none" spc="0" normalizeH="0" noProof="0" dirty="0" smtClean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IN NATURE</a:t>
            </a: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 </a:t>
            </a:r>
            <a:endParaRPr kumimoji="0" lang="cs-CZ" sz="1800" b="1" i="0" u="none" strike="noStrike" kern="0" cap="none" spc="0" normalizeH="0" baseline="0" noProof="0" dirty="0">
              <a:ln>
                <a:noFill/>
              </a:ln>
              <a:solidFill>
                <a:srgbClr val="0082B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85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0" cap="none" spc="0" normalizeH="0" baseline="0" noProof="0" dirty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(</a:t>
            </a: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LOTOS </a:t>
            </a:r>
            <a:r>
              <a:rPr lang="cs-CZ" sz="1800" b="1" kern="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</a:t>
            </a:r>
            <a:r>
              <a:rPr kumimoji="0" lang="cs-C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</a:rPr>
              <a:t>)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0082B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927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3424589" y="6750879"/>
            <a:ext cx="3087025" cy="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sz="39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</a:t>
            </a:r>
            <a:r>
              <a:rPr lang="cs-CZ" sz="39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LOVE</a:t>
            </a:r>
            <a:endParaRPr lang="cs-CZ" sz="39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83" y="3497085"/>
            <a:ext cx="2167162" cy="295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614" y="1948076"/>
            <a:ext cx="2430463" cy="226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 descr="kaktusy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2" y="1239208"/>
            <a:ext cx="3507292" cy="2728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951" y="3521588"/>
            <a:ext cx="2521605" cy="23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náhled obrázku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294" y="1055427"/>
            <a:ext cx="2842291" cy="221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7" descr="Tulipa - tulipá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60" y="4622523"/>
            <a:ext cx="2592493" cy="201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432804" y="0"/>
            <a:ext cx="5596473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What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nanoparticles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can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…</a:t>
            </a:r>
            <a:r>
              <a:rPr lang="cs-CZ" sz="3900" kern="0" dirty="0">
                <a:solidFill>
                  <a:srgbClr val="000000"/>
                </a:solidFill>
                <a:latin typeface="Calibri"/>
              </a:rPr>
              <a:t>…</a:t>
            </a:r>
            <a:endParaRPr lang="cs-CZ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7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7425">
              <a:defRPr/>
            </a:pPr>
            <a:fld id="{E67A09B2-BB1F-449C-B4A4-87110A92EFAF}" type="slidenum">
              <a:rPr lang="cs-CZ">
                <a:solidFill>
                  <a:srgbClr val="000000"/>
                </a:solidFill>
                <a:latin typeface="Calibri"/>
              </a:rPr>
              <a:pPr defTabSz="987425">
                <a:defRPr/>
              </a:pPr>
              <a:t>13</a:t>
            </a:fld>
            <a:endParaRPr lang="cs-CZ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Zástupný symbol pro datum 3"/>
          <p:cNvSpPr>
            <a:spLocks noGrp="1"/>
          </p:cNvSpPr>
          <p:nvPr>
            <p:ph type="dt" sz="quarter" idx="10"/>
          </p:nvPr>
        </p:nvSpPr>
        <p:spPr>
          <a:xfrm>
            <a:off x="485775" y="6854825"/>
            <a:ext cx="2268538" cy="525463"/>
          </a:xfrm>
        </p:spPr>
        <p:txBody>
          <a:bodyPr/>
          <a:lstStyle/>
          <a:p>
            <a:pPr defTabSz="987425">
              <a:defRPr/>
            </a:pPr>
            <a:r>
              <a:rPr lang="cs-CZ" dirty="0" err="1">
                <a:solidFill>
                  <a:srgbClr val="000000"/>
                </a:solidFill>
                <a:latin typeface="Calibri"/>
              </a:rPr>
              <a:t>Author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321050" y="6854825"/>
            <a:ext cx="3079750" cy="525463"/>
          </a:xfrm>
        </p:spPr>
        <p:txBody>
          <a:bodyPr/>
          <a:lstStyle/>
          <a:p>
            <a:pPr defTabSz="987425">
              <a:defRPr/>
            </a:pPr>
            <a:r>
              <a:rPr lang="cs-CZ" dirty="0" err="1">
                <a:solidFill>
                  <a:srgbClr val="000000"/>
                </a:solidFill>
                <a:latin typeface="Calibri"/>
              </a:rPr>
              <a:t>Short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/>
              </a:rPr>
              <a:t>Title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4" name="Zástupný symbol pro datum 3"/>
          <p:cNvSpPr txBox="1">
            <a:spLocks noGrp="1"/>
          </p:cNvSpPr>
          <p:nvPr/>
        </p:nvSpPr>
        <p:spPr bwMode="auto">
          <a:xfrm>
            <a:off x="1189038" y="68770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>
                <a:solidFill>
                  <a:srgbClr val="000000"/>
                </a:solidFill>
                <a:latin typeface="Calibri" pitchFamily="34" charset="0"/>
              </a:rPr>
              <a:t>Name SURNAME</a:t>
            </a:r>
          </a:p>
        </p:txBody>
      </p:sp>
      <p:sp>
        <p:nvSpPr>
          <p:cNvPr id="4105" name="Zástupný symbol pro datum 3"/>
          <p:cNvSpPr txBox="1">
            <a:spLocks/>
          </p:cNvSpPr>
          <p:nvPr/>
        </p:nvSpPr>
        <p:spPr bwMode="auto">
          <a:xfrm>
            <a:off x="5680075" y="6846888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  <a:latin typeface="Calibri" pitchFamily="34" charset="0"/>
              </a:rPr>
              <a:t>xxxxxxxxxxxxxxxxxxxxxxxxxx</a:t>
            </a:r>
          </a:p>
        </p:txBody>
      </p:sp>
      <p:sp>
        <p:nvSpPr>
          <p:cNvPr id="2" name="Obdélník 1"/>
          <p:cNvSpPr/>
          <p:nvPr/>
        </p:nvSpPr>
        <p:spPr bwMode="auto">
          <a:xfrm>
            <a:off x="30945" y="6588943"/>
            <a:ext cx="9660817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lang="cs-CZ" smtClean="0">
              <a:solidFill>
                <a:srgbClr val="000000"/>
              </a:solidFill>
            </a:endParaRPr>
          </a:p>
        </p:txBody>
      </p:sp>
      <p:pic>
        <p:nvPicPr>
          <p:cNvPr id="13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27" y="4788743"/>
            <a:ext cx="3398212" cy="2482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2" descr="data:image/jpeg;base64,/9j/4AAQSkZJRgABAQAAAQABAAD/2wCEAAkGBhQSEBIUExQUFBUUFxUVFRUVFBUVFhUVGBQVFBQUGBcXJycfGBkjGRQXIC8gIycpLCwtGB4xNTAqNSYrLCkBCQoKDgwOGg8PGikgHB0pLCkpKiwpKSksKSwpKSopKSktKSkxKSwpLCkpKSkpLCksKSkpKSwpKSksLCksKSkqKf/AABEIAJUAxAMBIgACEQEDEQH/xAAcAAAABwEBAAAAAAAAAAAAAAAAAQIDBAYHBQj/xABJEAABAwIDBAgDAwcICwEAAAABAAIRAyESMUEEBVFhBhMiMnGBkaGx0fAHweEUIzNCUmLSF0NEcnOCkpMVJDRTVGOio7LC8Rb/xAAZAQADAQEBAAAAAAAAAAAAAAAAAgMBBAX/xAArEQACAQIEBgAGAwAAAAAAAAAAAQIDEQQSIUETFDFRYaEiQmKBscEyUnH/2gAMAwEAAhEDEQA/ANrDZm5EFH1PM+yOnr4/JYmxi6KFDi31tYnOeU2vqeZ9kOp5n2WLhiUGLo5L6vQnG8GzdTzPsh1PM+yx0MS2sWcn9XoON4Nf6nmfZDqeZ9lkYYlhiOT+r0HF8Gs9TzPsh1PM+yyprUoNWcn9Xo3i+DU+p5n2Q6nmfZZcGKTs2EHtNBWPCW39G8Q0jqeZ9kOp5n2VHp1GMnCJBMRATtKiDjOFoGmWfJT4HkbMXPqeZ9kOp5n2VBbu6XQPopmvsxa4gjXgmWGT+b0Y5vsaJ1PM+yHU8z7LOTSvCQWJuV8+heL4NJ6nmfZDqeZ9lmuFJLUcp59GcbwaZ1PM+yHU8z7LMiEUI5Tz6DjeDTup5n2ROpwJk+yzEtstRq90qNajw7a3uPCeYMNQRhBQKCKevj9wWMhi2anr4/JY/wBWu/B/N9v2QrbCAxKDUsNSg1d1yAkNTjWow1LDUXNEhqcDUprUsNS3NsJDUtlNLa1ONasbNO7uvdFJ9MYrkj0KUOilx2rDlmk7hePTRdZ1S+fuuGU5J6HRFJg2fc1JrcMTre5mOKYrbjl2IHy5cE9T2y8FS2V5Us0kPZFb2zZntdkfLVM19pxNAd3h8FanskRZczb92BxGkWsqwqLcRxKy8XskELoV92vbpI4hRcC6lJPoQaZHhEQni1JITpijJCTCeIRFq24oyQtPq5FZrhWlVciuLFvp9y9HcUEEAguIuIp6+PyWSNatbp6+PyWVNYu3Cb/YjV2EBiUGJ0NSgxdtyNhoMSw1OBiWKay4WENanA1KbTSwxZc2wVJgm66lTdrSJaYteVBY24XR/LBAGgt4qU29h423Hdm3Q4DEHCVLp7KWkzPJHse1CAApQM8Vyyk76l0lscraKoFwb3shs28XA3SNuY1pMcyTOS4Wy9IqBrVGveGspsLnOBuXSA0NGs3gZnwVUla5Nt3Ld/pZoaXEgAXJNgBxKRR31SeJFWmf7zfhKybpP0ldXdhYCyjiADcySe6XnWYJjIJ6lcXidVzVfgsWgsxrW0bY3CSINvJV7aHSSYhVClsjjTLxZoOEw4tMkTZA1KrJbiqAgx3py0TUqtuiFnC76lnLUG0p5KtDfVfMk2zkA200S6PSOrcOwHyi3krrELcm6TO+6kQg2ndcg9KCAJpjydHxXZ3TUNdhe1pFyDkcgDM+BTRrRegjptBGlErQquRVT2bdDiQXSGkTnnOStlXIqFeSdilNWFBBAILmKCKevj8ll7QtQp6+P3BZm0Lrw25KpsE1qcDUAE4F1kgg1OBqIJYWXNAAlgIgEsBZcAgEpqMBGAsuApjoUh28HAEl0ADyjmolWs1jS5xgC5JVO3zvx1YkA4aTZ5F0Tw8CPglshlcc6R9JHVTgpdwmHvm5GEmRxvH1YcNmzEtcR3WmDNySIab6nmeKeLQHua8AAMMDmQ3CLcA7JMguwFonCDiMevaP15oAi9ZioUmQcQLXuP7wxSOZvmu+w2H1oua7YwKRcTJMRpGduZsujT7oXJitjoo7kvZdvDaT2OBkuDmxBERHqkbdtrKleo5pOFzicjlrbxTeyURJ1z5wYKk702Zraz2NaABh5ZsafvS0L307CztmYwa7YcJGQibaJZI6tvdLg54IBaTk0jLS6QzZhqLhoOfj8kKm7WluPK5bcg6YpT0288v9E+Eh1LEiOPMZ5Kx7l3xTo7DtTS5wcJc0AS7tMDRDf2eyZ0ABVcqODZvETpFuPLNcEbwaKm0CoHvaW4CQ7BoTJI0mBEHXUyIN2mdGxrOx9MdnZsNF9R4JNISG9t1hhcQG3jxg2yCvVXulea+j+86zNkDm1a9KMYENbUpktbJdVa7MGAMshK9KVO6U0iYoIIBBKAinr4/cFmOzVmvaHMcHA6haczXx+S859A9+MpEte44XAQeBHJUpVVCVnuY4ZkaMGo3OAzIHjANuRUOvvmmyk6piGFvx4Qst3z0lfWqmXl4BsI7AvMAW4x5K9WuoLQlGFzTG9KNmxYTUgzBBBEZ5nIZZrr0iCARBBuCMo0Kw6ttzw5gMDExhJ8ZjPgIVn6N9OKrC1j3Y29lvbHdHEFtwAPFRjitbSKOj2NPASwEVK4B4ifaUuF13JWCASNq2ltNhc8wB6k8AENs2ptJuJ2tmjVxzgfiqvtW0OqOx1LROEZhvADibZouFhree8XViZs0AuazkB3ncT81CcI6wGDOENPDMu81JdSnEW2EOz/ZJuOeiTVc1ocBfKHW0uffgtCwzTpYnOxyIuZgE2BF9EydpimWAZnOeJm3FOmmXvg2JGKTwyEBNVKbOquRixNI1PZeCbaZLLmiqG7HVKeOZbFnE24ANHkeCRtu19UC5xswNkTxIEn3Pkmvy8totptEAAAmdbkwPNVzpNtgfAFi3smeIuARqDMgrhxF9Dog9Dubm3uHtcaj47RAMm4OQ56+i721UKjXnE4l0NMlzpgtBbnyhZbsdRwc0Eef7PEzyz8grl0j6V03iKZexwZRDXOyc5jGtc13CYUaUktGzHcn7Lvdr3YRVE2a2S3tDMR6nOCus6lXAwlusxhabgRpyKyWjVcx2KdQQAQefxyV+3B0uaA1lSo9zj28Rk4JGEsjOIi/impz+J3fUWX+Ct9VHtdenULyb4OwRawJ0CpVTa4rOu8uDTZ8QIMwQc/xVk6Sb/BqSKgwmziMY0gC0R7KmitNWxa5rs4JJN47RIxaIn1Y1xW0byd1bsNMNaZaHjFHdOJoM3kESDOQXr+p3T9arx3V2drmvmrhLZOAl3COzEg+d17Eqd0/WqYwUEEAggBDNfH5LyHsu0xHGNPD2K9eM18fkvG+zOA73AeRgKNVXRSm7Hdfvsml1TocwuxQZBBAiQRqQFxdseMRLQYGYLrjxORThBdIB0B5BNGmACMzGZ14JItmtEvbKgxNGop0oJ/s2nMeKSyqGuGI4r+YTW+T+eIOjaUafzTEnZKoDhI8plEo6mpms7p3w527pHZwFrQW2OkmRGdzKi7fv2tTDcNR8ljXRjsSWySVx+ju2n8lqsDSGgtOLEMybCPBHvlxxgYJGCkP+20/euhTuZawna+klc1AHVXEhgOh4wPKT6ov9O1dXz4gZcMlXTtE1ifLyiIU7H9/xTxbS6mPUu2zlz6LXuP6pN4ve9vFJ2gtAcBe4hx4AXXD3ptVSnQptOOk4CwIjECJDh+6cx5qHu/fxaHF5LpIgRMAHtHF+qqKsuhJw1LG+o+o9xbnEHDYDWCTySdn3U+oBguSYa0AS4zESbKJU6RtBdUDmjGAb3yAb62XH2LpEScLn/rNwgGJlwtATuokYok/e0MpSC3EAMQLhjYZJDgD4QWqj7TvB1Wq0kybAkC5Ay9Oae2ysC4zxvnPqmGNaCHtgCMj2r5GeRXJUlmY6ViV1+bTYnXx080dWrAiAYF5PkfNQ+qDyId66coUyns8AWGozJ8c/q65nZGkR2ww2zoeIsTGcwPEKRs23OYwMwtxftEzPiDkeYS6lJpLSTESOMnSZ5/FIG2ZjC3E0WIgSQT7aLVK5srEbbdtt3YOpAgHlbgfiufW2gkjhFufnqplXbsTYbY3d3QeYjgoLq3ECdTr8l0IUUANQTOeY0yHNe1andP1qvFMAkyTkSNdF7Wqd0/WqYwUEEAggBDNfH5LxhtjvzjuR+AF/Zez6evj8lgtboFSc384514JMU2CRlAAsOWV0smktRomYbIHEwbTF40j5J/Z6OMkOEdgkEgyABIK07e27KNYBtStJYCGllOm1wBIcRLANWi/LxnhN6I0wQWVqpg6ta0wQRhxZ5GPNc0qtNdWN0Kxvvdbg9z5H6QsLcnNwtYGucDob+iTR3fAc4ZNw4yYgYsvVwOa1KpXZX2ljqwpim3DLC3HJa3C0zAI4qftfRFnaNFjHsecb6ZkAk8DJGtpyWcaM+mpq16Gd9Gdqb+T1WYXdbUewggdkN5wOJGXHJPdJyKW0VmOPbphjHDNrXCmwEDwIzVx2Ho/slMAl1WhVbMgB2ZziBlFp5I947JReS7rQ9xzL6Jk2Au7U2FypzxKj/EM2mpmux7pqOcwtAOKDnbOLJe2bO6m8teSCMxoD/wDFeGbPBbcCLZHKSfvTLNy0ZBIZwkgnLIc1NY9boXNHY5/2gOMsEZCi3w/M4j8VTX1w0DnN9FqG9thp1nS5zL4bBz47LcIOXBN09w7vwtFVlSoRnFchs8hhkDzWrFwbsbKSbM2DppGwu0n4geGRUdlKK2z6fov/ADWsU93bsYLbGXadutUcPeFLZtmws7uxUWkAAEU2OIGkYgTZVjiqa3JpeTH9vxflL8M3IsL/AKoUveW6ajGUi6lUh1NrmugGxEmQ3ujOxutj/wD2dNl20I/qAfcAo+1faNS6tw6qviII7h+K3mISY+ncwp7YMXEZAiDfROQQYJIPAX+K7XTLaqu17bWr06dRrXFuHE28NYGgmNc/ZcVu7qxvgf8A4TwVnKL3Muib1jbTciBaY9BnKaNMh5gE6ugaHklbPu1zGF7pE6Gb2y4o6u1tAPZdiI4291K6vpqK5HN2vZSCSAdTGfw5KEn6lUk5n8EzC6l0AVFvVe26ndP1qvEf4/Be3KndP1qmAUEEAggBFPXx+S8/CuXGSZyzOS9As18fkvOrRabZCM+S83H/AC/f9CSJeMT4+ScFVRWVY+tdM09Im2Wd4yAynivKsLdi5GhVn3Rtjowm5EZG2EiQVU6YkmMuR5T7Kx7hfJEtJEWIdAkWMzY2IVKDtOxWi/iOvtWwNqCKkHgRYjz+a5W0dG3C7CXDhYH3zVjwCBF5/q+snklsp27gjmeXJd06MZ9TqcE+pRA6LRJFiAbjx4XS2VNI9dFa94bso1s2dr9prrgaGRmPGyr1To7UaQP0g/aFnam+Y91wVMPKPTU53Sa6EZrhMEoOjSI+KH5PBIIgjNpz9Ek5xGk/gudpk2mgzA0+uKJ1OchzQxjwnPy8UjP97O2WRA8s0GBOpaR8yk9VePuSnWzHjryi6HXZWuYzteeX3LAG3USidQnK3ppmU66qDpPA+9tTkm3vBtmcjc+Q9lt2BHds9/wTNTZL3A8IU8sJMX9dctOCS6lfP8ecJlIyxzju0QOy08YAKjv3az/ds82t+S6j2OOZj0E8UzWFwPqdE6m+5ljkVN10o/Rsy/ZC9N1O6V52qs7Omo5ZL0TU7pXq4GTea77fsaIoIIBBekOIp6+PyXndrgBdsYYjgbRJ4L0RT18fuCzAfYvUiPytun8y7T++uLF0pVLZdhZX2KIzaBcenDl42TwrW5cIV4o/Y29v9KZ/kn+NK/kefP8AtTP8k/xrgeEq9vwJaRSKep4n6zXa3LWIIjIOAIDyLO0jhIHsrCPsjf8A8Szx6l3n+upOzfZfUYSRtLeUUnWvI/WvdZHC1lK+X2h4XTuNsOEQCJEETJlp0Itwi3BSqbBrGhg4baZLrjojAEVAHWk4M/e105T6LQDDxJm+G987zZegqc+x1549zjBgOscB2SBGojJB1MQAYJ1NhqIMaFd0dHLDtNt+6fmku6Mk51BygO9+1dNw5djM8TgO2WmTJlxjIgGPriuDtfR9xqYqbsTXGMLrHWe1+txvdX1vRjTHbkCD8UtnRuP5z/p/FTnhs61RmaL6mV7TQh2BwLXt/VMesixy0KYfs50mJ4/XFavV6LYoxOa4DR1OfibLm7T9nwcThqNAPFhJHgQZ9ZXJPAzX8SUoxfRmcYI1jx90h1HSTbM5nir/AFfsxJP6cREAGmfXvZppn2YVAIO0tOg/Mn+K6hydb+vtE2ihODRxE65+YSQ2D2Y1N4Fs1fB9lLwbbS2NQaRP/sh/JW+LbS0aT1JmP8S3k639faMsUJu0kkcQYOVso8SgNokGfIGxtnCvZ+ympf8A1lmUfoD/ABpt32R1D/Sma/zLo9Ma3k6vb8GalIqVpIy8RcTrJ0RuiTz9b/irt/JHUy/KmR/YmfXGm2/Y9UE/622//JPmO+jk6vb8BZlGDJEDnxz8eK9CVO6VnR+yNx/pLbZfmj/FdaLV7pXoYKjOnmzK17fsZIUEEAgu8YJzPFF1XM+pRIIAPquZ9Sh1XM+pRIIAPquZ9Sh1XM+pRIIAPquZ9Sh1XM+pRIIAPquZ9Sh1XM+pRIIAPquZ9Sh1XM+pRIIAPquZ9Sh1XM+pRIIAPquZ9Sh1XM+pRIIAPquZ9Sh1XM+pRIIAPquZ9Sh1XM+pRIIAPquZ9Sh1XM+pRIIAPquZ9SgKfM+qCCAFoIIIA//Z"/>
          <p:cNvSpPr>
            <a:spLocks noChangeAspect="1" noChangeArrowheads="1"/>
          </p:cNvSpPr>
          <p:nvPr/>
        </p:nvSpPr>
        <p:spPr bwMode="auto">
          <a:xfrm>
            <a:off x="66675" y="-692150"/>
            <a:ext cx="18669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AutoShape 14" descr="data:image/jpeg;base64,/9j/4AAQSkZJRgABAQAAAQABAAD/2wCEAAkGBhQSEBIUExQUFBUUFxUVFRUVFBUVFhUVGBQVFBQUGBcXJycfGBkjGRQXIC8gIycpLCwtGB4xNTAqNSYrLCkBCQoKDgwOGg8PGikgHB0pLCkpKiwpKSksKSwpKSopKSktKSkxKSwpLCkpKSkpLCksKSkpKSwpKSksLCksKSkqKf/AABEIAJUAxAMBIgACEQEDEQH/xAAcAAAABwEBAAAAAAAAAAAAAAAAAQIDBAYHBQj/xABJEAABAwIDBAgDAwcICwEAAAABAAIRAyESMUEEBVFhBhMiMnGBkaGx0fAHweEUIzNCUmLSF0NEcnOCkpMVJDRTVGOio7LC8Rb/xAAZAQADAQEBAAAAAAAAAAAAAAAAAgMBBAX/xAArEQACAQIEBgAGAwAAAAAAAAAAAQIDEQQSIUETFDFRYaEiQmKBscEyUnH/2gAMAwEAAhEDEQA/ANrDZm5EFH1PM+yOnr4/JYmxi6KFDi31tYnOeU2vqeZ9kOp5n2WLhiUGLo5L6vQnG8GzdTzPsh1PM+yx0MS2sWcn9XoON4Nf6nmfZDqeZ9lkYYlhiOT+r0HF8Gs9TzPsh1PM+yyprUoNWcn9Xo3i+DU+p5n2Q6nmfZZcGKTs2EHtNBWPCW39G8Q0jqeZ9kOp5n2VHp1GMnCJBMRATtKiDjOFoGmWfJT4HkbMXPqeZ9kOp5n2VBbu6XQPopmvsxa4gjXgmWGT+b0Y5vsaJ1PM+yHU8z7LOTSvCQWJuV8+heL4NJ6nmfZDqeZ9lmuFJLUcp59GcbwaZ1PM+yHU8z7LMiEUI5Tz6DjeDTup5n2ROpwJk+yzEtstRq90qNajw7a3uPCeYMNQRhBQKCKevj9wWMhi2anr4/JY/wBWu/B/N9v2QrbCAxKDUsNSg1d1yAkNTjWow1LDUXNEhqcDUprUsNS3NsJDUtlNLa1ONasbNO7uvdFJ9MYrkj0KUOilx2rDlmk7hePTRdZ1S+fuuGU5J6HRFJg2fc1JrcMTre5mOKYrbjl2IHy5cE9T2y8FS2V5Us0kPZFb2zZntdkfLVM19pxNAd3h8FanskRZczb92BxGkWsqwqLcRxKy8XskELoV92vbpI4hRcC6lJPoQaZHhEQni1JITpijJCTCeIRFq24oyQtPq5FZrhWlVciuLFvp9y9HcUEEAguIuIp6+PyWSNatbp6+PyWVNYu3Cb/YjV2EBiUGJ0NSgxdtyNhoMSw1OBiWKay4WENanA1KbTSwxZc2wVJgm66lTdrSJaYteVBY24XR/LBAGgt4qU29h423Hdm3Q4DEHCVLp7KWkzPJHse1CAApQM8Vyyk76l0lscraKoFwb3shs28XA3SNuY1pMcyTOS4Wy9IqBrVGveGspsLnOBuXSA0NGs3gZnwVUla5Nt3Ld/pZoaXEgAXJNgBxKRR31SeJFWmf7zfhKybpP0ldXdhYCyjiADcySe6XnWYJjIJ6lcXidVzVfgsWgsxrW0bY3CSINvJV7aHSSYhVClsjjTLxZoOEw4tMkTZA1KrJbiqAgx3py0TUqtuiFnC76lnLUG0p5KtDfVfMk2zkA200S6PSOrcOwHyi3krrELcm6TO+6kQg2ndcg9KCAJpjydHxXZ3TUNdhe1pFyDkcgDM+BTRrRegjptBGlErQquRVT2bdDiQXSGkTnnOStlXIqFeSdilNWFBBAILmKCKevj8ll7QtQp6+P3BZm0Lrw25KpsE1qcDUAE4F1kgg1OBqIJYWXNAAlgIgEsBZcAgEpqMBGAsuApjoUh28HAEl0ADyjmolWs1jS5xgC5JVO3zvx1YkA4aTZ5F0Tw8CPglshlcc6R9JHVTgpdwmHvm5GEmRxvH1YcNmzEtcR3WmDNySIab6nmeKeLQHua8AAMMDmQ3CLcA7JMguwFonCDiMevaP15oAi9ZioUmQcQLXuP7wxSOZvmu+w2H1oua7YwKRcTJMRpGduZsujT7oXJitjoo7kvZdvDaT2OBkuDmxBERHqkbdtrKleo5pOFzicjlrbxTeyURJ1z5wYKk702Zraz2NaABh5ZsafvS0L307CztmYwa7YcJGQibaJZI6tvdLg54IBaTk0jLS6QzZhqLhoOfj8kKm7WluPK5bcg6YpT0288v9E+Eh1LEiOPMZ5Kx7l3xTo7DtTS5wcJc0AS7tMDRDf2eyZ0ABVcqODZvETpFuPLNcEbwaKm0CoHvaW4CQ7BoTJI0mBEHXUyIN2mdGxrOx9MdnZsNF9R4JNISG9t1hhcQG3jxg2yCvVXulea+j+86zNkDm1a9KMYENbUpktbJdVa7MGAMshK9KVO6U0iYoIIBBKAinr4/cFmOzVmvaHMcHA6haczXx+S859A9+MpEte44XAQeBHJUpVVCVnuY4ZkaMGo3OAzIHjANuRUOvvmmyk6piGFvx4Qst3z0lfWqmXl4BsI7AvMAW4x5K9WuoLQlGFzTG9KNmxYTUgzBBBEZ5nIZZrr0iCARBBuCMo0Kw6ttzw5gMDExhJ8ZjPgIVn6N9OKrC1j3Y29lvbHdHEFtwAPFRjitbSKOj2NPASwEVK4B4ifaUuF13JWCASNq2ltNhc8wB6k8AENs2ptJuJ2tmjVxzgfiqvtW0OqOx1LROEZhvADibZouFhree8XViZs0AuazkB3ncT81CcI6wGDOENPDMu81JdSnEW2EOz/ZJuOeiTVc1ocBfKHW0uffgtCwzTpYnOxyIuZgE2BF9EydpimWAZnOeJm3FOmmXvg2JGKTwyEBNVKbOquRixNI1PZeCbaZLLmiqG7HVKeOZbFnE24ANHkeCRtu19UC5xswNkTxIEn3Pkmvy8totptEAAAmdbkwPNVzpNtgfAFi3smeIuARqDMgrhxF9Dog9Dubm3uHtcaj47RAMm4OQ56+i721UKjXnE4l0NMlzpgtBbnyhZbsdRwc0Eef7PEzyz8grl0j6V03iKZexwZRDXOyc5jGtc13CYUaUktGzHcn7Lvdr3YRVE2a2S3tDMR6nOCus6lXAwlusxhabgRpyKyWjVcx2KdQQAQefxyV+3B0uaA1lSo9zj28Rk4JGEsjOIi/impz+J3fUWX+Ct9VHtdenULyb4OwRawJ0CpVTa4rOu8uDTZ8QIMwQc/xVk6Sb/BqSKgwmziMY0gC0R7KmitNWxa5rs4JJN47RIxaIn1Y1xW0byd1bsNMNaZaHjFHdOJoM3kESDOQXr+p3T9arx3V2drmvmrhLZOAl3COzEg+d17Eqd0/WqYwUEEAggBDNfH5LyHsu0xHGNPD2K9eM18fkvG+zOA73AeRgKNVXRSm7Hdfvsml1TocwuxQZBBAiQRqQFxdseMRLQYGYLrjxORThBdIB0B5BNGmACMzGZ14JItmtEvbKgxNGop0oJ/s2nMeKSyqGuGI4r+YTW+T+eIOjaUafzTEnZKoDhI8plEo6mpms7p3w527pHZwFrQW2OkmRGdzKi7fv2tTDcNR8ljXRjsSWySVx+ju2n8lqsDSGgtOLEMybCPBHvlxxgYJGCkP+20/euhTuZawna+klc1AHVXEhgOh4wPKT6ov9O1dXz4gZcMlXTtE1ifLyiIU7H9/xTxbS6mPUu2zlz6LXuP6pN4ve9vFJ2gtAcBe4hx4AXXD3ptVSnQptOOk4CwIjECJDh+6cx5qHu/fxaHF5LpIgRMAHtHF+qqKsuhJw1LG+o+o9xbnEHDYDWCTySdn3U+oBguSYa0AS4zESbKJU6RtBdUDmjGAb3yAb62XH2LpEScLn/rNwgGJlwtATuokYok/e0MpSC3EAMQLhjYZJDgD4QWqj7TvB1Wq0kybAkC5Ay9Oae2ysC4zxvnPqmGNaCHtgCMj2r5GeRXJUlmY6ViV1+bTYnXx080dWrAiAYF5PkfNQ+qDyId66coUyns8AWGozJ8c/q65nZGkR2ww2zoeIsTGcwPEKRs23OYwMwtxftEzPiDkeYS6lJpLSTESOMnSZ5/FIG2ZjC3E0WIgSQT7aLVK5srEbbdtt3YOpAgHlbgfiufW2gkjhFufnqplXbsTYbY3d3QeYjgoLq3ECdTr8l0IUUANQTOeY0yHNe1andP1qvFMAkyTkSNdF7Wqd0/WqYwUEEAggBDNfH5LxhtjvzjuR+AF/Zez6evj8lgtboFSc384514JMU2CRlAAsOWV0smktRomYbIHEwbTF40j5J/Z6OMkOEdgkEgyABIK07e27KNYBtStJYCGllOm1wBIcRLANWi/LxnhN6I0wQWVqpg6ta0wQRhxZ5GPNc0qtNdWN0Kxvvdbg9z5H6QsLcnNwtYGucDob+iTR3fAc4ZNw4yYgYsvVwOa1KpXZX2ljqwpim3DLC3HJa3C0zAI4qftfRFnaNFjHsecb6ZkAk8DJGtpyWcaM+mpq16Gd9Gdqb+T1WYXdbUewggdkN5wOJGXHJPdJyKW0VmOPbphjHDNrXCmwEDwIzVx2Ho/slMAl1WhVbMgB2ZziBlFp5I947JReS7rQ9xzL6Jk2Au7U2FypzxKj/EM2mpmux7pqOcwtAOKDnbOLJe2bO6m8teSCMxoD/wDFeGbPBbcCLZHKSfvTLNy0ZBIZwkgnLIc1NY9boXNHY5/2gOMsEZCi3w/M4j8VTX1w0DnN9FqG9thp1nS5zL4bBz47LcIOXBN09w7vwtFVlSoRnFchs8hhkDzWrFwbsbKSbM2DppGwu0n4geGRUdlKK2z6fov/ADWsU93bsYLbGXadutUcPeFLZtmws7uxUWkAAEU2OIGkYgTZVjiqa3JpeTH9vxflL8M3IsL/AKoUveW6ajGUi6lUh1NrmugGxEmQ3ujOxutj/wD2dNl20I/qAfcAo+1faNS6tw6qviII7h+K3mISY+ncwp7YMXEZAiDfROQQYJIPAX+K7XTLaqu17bWr06dRrXFuHE28NYGgmNc/ZcVu7qxvgf8A4TwVnKL3Muib1jbTciBaY9BnKaNMh5gE6ugaHklbPu1zGF7pE6Gb2y4o6u1tAPZdiI4291K6vpqK5HN2vZSCSAdTGfw5KEn6lUk5n8EzC6l0AVFvVe26ndP1qvEf4/Be3KndP1qmAUEEAggBFPXx+S8/CuXGSZyzOS9As18fkvOrRabZCM+S83H/AC/f9CSJeMT4+ScFVRWVY+tdM09Im2Wd4yAynivKsLdi5GhVn3Rtjowm5EZG2EiQVU6YkmMuR5T7Kx7hfJEtJEWIdAkWMzY2IVKDtOxWi/iOvtWwNqCKkHgRYjz+a5W0dG3C7CXDhYH3zVjwCBF5/q+snklsp27gjmeXJd06MZ9TqcE+pRA6LRJFiAbjx4XS2VNI9dFa94bso1s2dr9prrgaGRmPGyr1To7UaQP0g/aFnam+Y91wVMPKPTU53Sa6EZrhMEoOjSI+KH5PBIIgjNpz9Ek5xGk/gudpk2mgzA0+uKJ1OchzQxjwnPy8UjP97O2WRA8s0GBOpaR8yk9VePuSnWzHjryi6HXZWuYzteeX3LAG3USidQnK3ppmU66qDpPA+9tTkm3vBtmcjc+Q9lt2BHds9/wTNTZL3A8IU8sJMX9dctOCS6lfP8ecJlIyxzju0QOy08YAKjv3az/ds82t+S6j2OOZj0E8UzWFwPqdE6m+5ljkVN10o/Rsy/ZC9N1O6V52qs7Omo5ZL0TU7pXq4GTea77fsaIoIIBBekOIp6+PyXndrgBdsYYjgbRJ4L0RT18fuCzAfYvUiPytun8y7T++uLF0pVLZdhZX2KIzaBcenDl42TwrW5cIV4o/Y29v9KZ/kn+NK/kefP8AtTP8k/xrgeEq9vwJaRSKep4n6zXa3LWIIjIOAIDyLO0jhIHsrCPsjf8A8Szx6l3n+upOzfZfUYSRtLeUUnWvI/WvdZHC1lK+X2h4XTuNsOEQCJEETJlp0Itwi3BSqbBrGhg4baZLrjojAEVAHWk4M/e105T6LQDDxJm+G987zZegqc+x1549zjBgOscB2SBGojJB1MQAYJ1NhqIMaFd0dHLDtNt+6fmku6Mk51BygO9+1dNw5djM8TgO2WmTJlxjIgGPriuDtfR9xqYqbsTXGMLrHWe1+txvdX1vRjTHbkCD8UtnRuP5z/p/FTnhs61RmaL6mV7TQh2BwLXt/VMesixy0KYfs50mJ4/XFavV6LYoxOa4DR1OfibLm7T9nwcThqNAPFhJHgQZ9ZXJPAzX8SUoxfRmcYI1jx90h1HSTbM5nir/AFfsxJP6cREAGmfXvZppn2YVAIO0tOg/Mn+K6hydb+vtE2ihODRxE65+YSQ2D2Y1N4Fs1fB9lLwbbS2NQaRP/sh/JW+LbS0aT1JmP8S3k639faMsUJu0kkcQYOVso8SgNokGfIGxtnCvZ+ympf8A1lmUfoD/ABpt32R1D/Sma/zLo9Ma3k6vb8GalIqVpIy8RcTrJ0RuiTz9b/irt/JHUy/KmR/YmfXGm2/Y9UE/622//JPmO+jk6vb8BZlGDJEDnxz8eK9CVO6VnR+yNx/pLbZfmj/FdaLV7pXoYKjOnmzK17fsZIUEEAgu8YJzPFF1XM+pRIIAPquZ9Sh1XM+pRIIAPquZ9Sh1XM+pRIIAPquZ9Sh1XM+pRIIAPquZ9Sh1XM+pRIIAPquZ9Sh1XM+pRIIAPquZ9Sh1XM+pRIIAPquZ9Sh1XM+pRIIAPquZ9Sh1XM+pRIIAPquZ9Sh1XM+pRIIAPquZ9Sh1XM+pRIIAPquZ9SgKfM+qCCAFoIIIA//Z"/>
          <p:cNvSpPr>
            <a:spLocks noChangeAspect="1" noChangeArrowheads="1"/>
          </p:cNvSpPr>
          <p:nvPr/>
        </p:nvSpPr>
        <p:spPr bwMode="auto">
          <a:xfrm>
            <a:off x="219075" y="-539750"/>
            <a:ext cx="18669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42" y="1370558"/>
            <a:ext cx="3804886" cy="289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37"/>
          <p:cNvSpPr txBox="1">
            <a:spLocks noChangeArrowheads="1"/>
          </p:cNvSpPr>
          <p:nvPr/>
        </p:nvSpPr>
        <p:spPr bwMode="auto">
          <a:xfrm>
            <a:off x="2484438" y="115888"/>
            <a:ext cx="4608512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cs-CZ" kern="0" dirty="0" err="1" smtClean="0">
                <a:latin typeface="Arial"/>
              </a:rPr>
              <a:t>Nanotechnologies</a:t>
            </a:r>
            <a:r>
              <a:rPr lang="cs-CZ" kern="0" dirty="0" smtClean="0">
                <a:latin typeface="Arial"/>
              </a:rPr>
              <a:t> in/</a:t>
            </a:r>
            <a:r>
              <a:rPr lang="cs-CZ" kern="0" dirty="0" err="1" smtClean="0">
                <a:latin typeface="Arial"/>
              </a:rPr>
              <a:t>from</a:t>
            </a:r>
            <a:r>
              <a:rPr lang="cs-CZ" kern="0" dirty="0" smtClean="0">
                <a:latin typeface="Arial"/>
              </a:rPr>
              <a:t> Olomouc </a:t>
            </a:r>
          </a:p>
        </p:txBody>
      </p:sp>
      <p:pic>
        <p:nvPicPr>
          <p:cNvPr id="411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685" y="1439835"/>
            <a:ext cx="217011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1703289" y="1061636"/>
            <a:ext cx="1105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  <a:endParaRPr lang="cs-CZ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1669435" y="4323279"/>
            <a:ext cx="13912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 2013</a:t>
            </a:r>
            <a:endParaRPr lang="cs-CZ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237" y="4808121"/>
            <a:ext cx="1673794" cy="2496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925336" y="3778300"/>
            <a:ext cx="576642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2010-2014 ESF support by Operational Program Research and Development for Innovations </a:t>
            </a:r>
            <a:r>
              <a:rPr lang="cs-CZ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(25 mil. Euro, 100 scientists in 2014</a:t>
            </a:r>
            <a:r>
              <a:rPr lang="cs-CZ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15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23" y="1369466"/>
            <a:ext cx="1679946" cy="218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07" y="4861510"/>
            <a:ext cx="3212923" cy="240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 defTabSz="987425">
              <a:defRPr/>
            </a:pPr>
            <a:r>
              <a:rPr lang="cs-CZ" dirty="0" err="1">
                <a:solidFill>
                  <a:srgbClr val="000000"/>
                </a:solidFill>
                <a:latin typeface="Calibri"/>
              </a:rPr>
              <a:t>Author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87425">
              <a:defRPr/>
            </a:pPr>
            <a:r>
              <a:rPr lang="cs-CZ" dirty="0" err="1">
                <a:solidFill>
                  <a:srgbClr val="000000"/>
                </a:solidFill>
                <a:latin typeface="Calibri"/>
              </a:rPr>
              <a:t>Short</a:t>
            </a:r>
            <a:r>
              <a:rPr lang="cs-CZ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dirty="0" err="1">
                <a:solidFill>
                  <a:srgbClr val="000000"/>
                </a:solidFill>
                <a:latin typeface="Calibri"/>
              </a:rPr>
              <a:t>Title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87425">
              <a:defRPr/>
            </a:pPr>
            <a:fld id="{38718D2C-B87C-4F2D-B2C5-4844471B75B2}" type="slidenum">
              <a:rPr lang="cs-CZ">
                <a:solidFill>
                  <a:srgbClr val="000000"/>
                </a:solidFill>
                <a:latin typeface="Calibri"/>
              </a:rPr>
              <a:pPr defTabSz="987425">
                <a:defRPr/>
              </a:pPr>
              <a:t>14</a:t>
            </a:fld>
            <a:endParaRPr lang="cs-CZ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8" name="Zástupný symbol pro datum 3"/>
          <p:cNvSpPr txBox="1">
            <a:spLocks noGrp="1"/>
          </p:cNvSpPr>
          <p:nvPr/>
        </p:nvSpPr>
        <p:spPr bwMode="auto">
          <a:xfrm>
            <a:off x="1189038" y="68770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>
                <a:solidFill>
                  <a:srgbClr val="000000"/>
                </a:solidFill>
                <a:latin typeface="Calibri" pitchFamily="34" charset="0"/>
              </a:rPr>
              <a:t>Name SURNAME</a:t>
            </a:r>
          </a:p>
        </p:txBody>
      </p:sp>
      <p:sp>
        <p:nvSpPr>
          <p:cNvPr id="3079" name="Zástupný symbol pro datum 3"/>
          <p:cNvSpPr txBox="1">
            <a:spLocks/>
          </p:cNvSpPr>
          <p:nvPr/>
        </p:nvSpPr>
        <p:spPr bwMode="auto">
          <a:xfrm>
            <a:off x="5797550" y="6877050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200">
                <a:solidFill>
                  <a:srgbClr val="000000"/>
                </a:solidFill>
                <a:latin typeface="Calibri" pitchFamily="34" charset="0"/>
              </a:rPr>
              <a:t>xxxxxxxxxxxxxxxxxxxxxxxxxx</a:t>
            </a:r>
          </a:p>
        </p:txBody>
      </p:sp>
      <p:sp>
        <p:nvSpPr>
          <p:cNvPr id="10" name="Obdélník 9"/>
          <p:cNvSpPr/>
          <p:nvPr/>
        </p:nvSpPr>
        <p:spPr bwMode="auto">
          <a:xfrm>
            <a:off x="36000" y="6588943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lang="cs-CZ" smtClean="0">
              <a:solidFill>
                <a:srgbClr val="000000"/>
              </a:solidFill>
            </a:endParaRPr>
          </a:p>
        </p:txBody>
      </p:sp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15888"/>
            <a:ext cx="553693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kern="0" dirty="0" smtClean="0">
                <a:latin typeface="Arial"/>
              </a:rPr>
              <a:t>Distinguished and visiting scientist</a:t>
            </a:r>
            <a:r>
              <a:rPr lang="cs-CZ" kern="0" dirty="0" smtClean="0">
                <a:latin typeface="Arial"/>
              </a:rPr>
              <a:t>s</a:t>
            </a:r>
            <a:r>
              <a:rPr lang="en-US" kern="0" dirty="0" smtClean="0">
                <a:latin typeface="Arial"/>
              </a:rPr>
              <a:t>, collaborators </a:t>
            </a:r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-15875" y="34869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23" name="Rectangle 26"/>
          <p:cNvSpPr>
            <a:spLocks noChangeArrowheads="1"/>
          </p:cNvSpPr>
          <p:nvPr/>
        </p:nvSpPr>
        <p:spPr bwMode="auto">
          <a:xfrm>
            <a:off x="-15875" y="297261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24" name="Rectangle 28"/>
          <p:cNvSpPr>
            <a:spLocks noChangeArrowheads="1"/>
          </p:cNvSpPr>
          <p:nvPr/>
        </p:nvSpPr>
        <p:spPr bwMode="auto">
          <a:xfrm>
            <a:off x="-15875" y="291546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807629" y="1073234"/>
            <a:ext cx="30010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Prof. P. Hobza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RCPTM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H-index: 78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  <a:sym typeface="Symbol"/>
              </a:rPr>
              <a:t> </a:t>
            </a:r>
            <a:r>
              <a:rPr lang="cs-CZ" dirty="0" smtClean="0">
                <a:solidFill>
                  <a:srgbClr val="000000"/>
                </a:solidFill>
                <a:sym typeface="Symbol"/>
              </a:rPr>
              <a:t> 21</a:t>
            </a:r>
            <a:r>
              <a:rPr lang="cs-CZ" dirty="0" smtClean="0">
                <a:solidFill>
                  <a:srgbClr val="000000"/>
                </a:solidFill>
              </a:rPr>
              <a:t> 000 </a:t>
            </a:r>
            <a:r>
              <a:rPr lang="cs-CZ" dirty="0" err="1" smtClean="0">
                <a:solidFill>
                  <a:srgbClr val="000000"/>
                </a:solidFill>
              </a:rPr>
              <a:t>citations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non-</a:t>
            </a:r>
            <a:r>
              <a:rPr lang="cs-CZ" dirty="0" err="1" smtClean="0">
                <a:solidFill>
                  <a:srgbClr val="000000"/>
                </a:solidFill>
              </a:rPr>
              <a:t>covalent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interactions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1793163" y="3293833"/>
            <a:ext cx="341401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Prof. </a:t>
            </a:r>
            <a:r>
              <a:rPr lang="cs-CZ" dirty="0">
                <a:solidFill>
                  <a:srgbClr val="000000"/>
                </a:solidFill>
              </a:rPr>
              <a:t>A</a:t>
            </a:r>
            <a:r>
              <a:rPr lang="cs-CZ" dirty="0" smtClean="0">
                <a:solidFill>
                  <a:srgbClr val="000000"/>
                </a:solidFill>
              </a:rPr>
              <a:t>. </a:t>
            </a:r>
            <a:r>
              <a:rPr lang="cs-CZ" dirty="0" err="1" smtClean="0">
                <a:solidFill>
                  <a:srgbClr val="000000"/>
                </a:solidFill>
              </a:rPr>
              <a:t>Gedanken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Bar </a:t>
            </a:r>
            <a:r>
              <a:rPr lang="cs-CZ" dirty="0" err="1" smtClean="0">
                <a:solidFill>
                  <a:srgbClr val="000000"/>
                </a:solidFill>
              </a:rPr>
              <a:t>Ilan</a:t>
            </a:r>
            <a:r>
              <a:rPr lang="cs-CZ" dirty="0" smtClean="0">
                <a:solidFill>
                  <a:srgbClr val="000000"/>
                </a:solidFill>
              </a:rPr>
              <a:t> University, </a:t>
            </a:r>
            <a:r>
              <a:rPr lang="cs-CZ" dirty="0" err="1" smtClean="0">
                <a:solidFill>
                  <a:srgbClr val="000000"/>
                </a:solidFill>
              </a:rPr>
              <a:t>Israel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H-index: 65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  <a:sym typeface="Symbol"/>
              </a:rPr>
              <a:t> </a:t>
            </a:r>
            <a:r>
              <a:rPr lang="cs-CZ" dirty="0" smtClean="0">
                <a:solidFill>
                  <a:srgbClr val="000000"/>
                </a:solidFill>
              </a:rPr>
              <a:t>15 000 </a:t>
            </a:r>
            <a:r>
              <a:rPr lang="cs-CZ" dirty="0" err="1" smtClean="0">
                <a:solidFill>
                  <a:srgbClr val="000000"/>
                </a:solidFill>
              </a:rPr>
              <a:t>citations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c</a:t>
            </a:r>
            <a:r>
              <a:rPr lang="cs-CZ" dirty="0" err="1" smtClean="0">
                <a:solidFill>
                  <a:srgbClr val="000000"/>
                </a:solidFill>
              </a:rPr>
              <a:t>ontract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from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January</a:t>
            </a:r>
            <a:r>
              <a:rPr lang="cs-CZ" dirty="0" smtClean="0">
                <a:solidFill>
                  <a:srgbClr val="000000"/>
                </a:solidFill>
              </a:rPr>
              <a:t> 2012</a:t>
            </a:r>
          </a:p>
          <a:p>
            <a:r>
              <a:rPr lang="cs-CZ" dirty="0" err="1" smtClean="0">
                <a:solidFill>
                  <a:srgbClr val="000000"/>
                </a:solidFill>
              </a:rPr>
              <a:t>Nanometals</a:t>
            </a:r>
            <a:r>
              <a:rPr lang="cs-CZ" dirty="0" smtClean="0">
                <a:solidFill>
                  <a:srgbClr val="000000"/>
                </a:solidFill>
              </a:rPr>
              <a:t>, </a:t>
            </a:r>
            <a:r>
              <a:rPr lang="cs-CZ" dirty="0" err="1" smtClean="0">
                <a:solidFill>
                  <a:srgbClr val="000000"/>
                </a:solidFill>
              </a:rPr>
              <a:t>sonochemistry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 smtClean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6864349" y="3192858"/>
            <a:ext cx="3037135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Prof. </a:t>
            </a:r>
            <a:r>
              <a:rPr lang="cs-CZ" dirty="0">
                <a:solidFill>
                  <a:srgbClr val="000000"/>
                </a:solidFill>
              </a:rPr>
              <a:t>R</a:t>
            </a:r>
            <a:r>
              <a:rPr lang="cs-CZ" dirty="0" smtClean="0">
                <a:solidFill>
                  <a:srgbClr val="000000"/>
                </a:solidFill>
              </a:rPr>
              <a:t>. </a:t>
            </a:r>
            <a:r>
              <a:rPr lang="cs-CZ" dirty="0" err="1" smtClean="0">
                <a:solidFill>
                  <a:srgbClr val="000000"/>
                </a:solidFill>
              </a:rPr>
              <a:t>Varma</a:t>
            </a:r>
            <a:r>
              <a:rPr lang="cs-CZ" dirty="0" smtClean="0">
                <a:solidFill>
                  <a:srgbClr val="000000"/>
                </a:solidFill>
              </a:rPr>
              <a:t>,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US </a:t>
            </a:r>
            <a:r>
              <a:rPr lang="cs-CZ" dirty="0" err="1" smtClean="0">
                <a:solidFill>
                  <a:srgbClr val="000000"/>
                </a:solidFill>
              </a:rPr>
              <a:t>Environmental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Protection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Agency</a:t>
            </a:r>
            <a:r>
              <a:rPr lang="cs-CZ" dirty="0" smtClean="0">
                <a:solidFill>
                  <a:srgbClr val="000000"/>
                </a:solidFill>
              </a:rPr>
              <a:t>,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H-index: 60 </a:t>
            </a:r>
            <a:endParaRPr lang="cs-CZ" dirty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  <a:sym typeface="Symbol"/>
              </a:rPr>
              <a:t> </a:t>
            </a:r>
            <a:r>
              <a:rPr lang="cs-CZ" dirty="0" smtClean="0">
                <a:solidFill>
                  <a:srgbClr val="000000"/>
                </a:solidFill>
                <a:sym typeface="Symbol"/>
              </a:rPr>
              <a:t> 1</a:t>
            </a:r>
            <a:r>
              <a:rPr lang="cs-CZ" dirty="0" smtClean="0">
                <a:solidFill>
                  <a:srgbClr val="000000"/>
                </a:solidFill>
              </a:rPr>
              <a:t>2000 </a:t>
            </a:r>
            <a:r>
              <a:rPr lang="cs-CZ" dirty="0" err="1" smtClean="0">
                <a:solidFill>
                  <a:srgbClr val="000000"/>
                </a:solidFill>
              </a:rPr>
              <a:t>citations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Green </a:t>
            </a:r>
            <a:r>
              <a:rPr lang="cs-CZ" dirty="0" err="1" smtClean="0">
                <a:solidFill>
                  <a:srgbClr val="000000"/>
                </a:solidFill>
              </a:rPr>
              <a:t>chemistry</a:t>
            </a:r>
            <a:r>
              <a:rPr lang="cs-CZ" dirty="0" smtClean="0">
                <a:solidFill>
                  <a:srgbClr val="000000"/>
                </a:solidFill>
              </a:rPr>
              <a:t>, </a:t>
            </a:r>
            <a:r>
              <a:rPr lang="cs-CZ" dirty="0" err="1" smtClean="0">
                <a:solidFill>
                  <a:srgbClr val="000000"/>
                </a:solidFill>
              </a:rPr>
              <a:t>nanotoxicity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1836624" y="5634610"/>
            <a:ext cx="297202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Prof. E. P. </a:t>
            </a:r>
            <a:r>
              <a:rPr lang="cs-CZ" dirty="0" err="1" smtClean="0">
                <a:solidFill>
                  <a:srgbClr val="000000"/>
                </a:solidFill>
              </a:rPr>
              <a:t>Giannelis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err="1" smtClean="0">
                <a:solidFill>
                  <a:srgbClr val="000000"/>
                </a:solidFill>
              </a:rPr>
              <a:t>Cornell</a:t>
            </a:r>
            <a:r>
              <a:rPr lang="cs-CZ" dirty="0" smtClean="0">
                <a:solidFill>
                  <a:srgbClr val="000000"/>
                </a:solidFill>
              </a:rPr>
              <a:t> University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H-index: 52 </a:t>
            </a:r>
          </a:p>
          <a:p>
            <a:pPr marL="342900" indent="-342900">
              <a:buFont typeface="Symbol" pitchFamily="18" charset="2"/>
              <a:buChar char="~"/>
            </a:pPr>
            <a:r>
              <a:rPr lang="cs-CZ" dirty="0" smtClean="0">
                <a:solidFill>
                  <a:srgbClr val="000000"/>
                </a:solidFill>
              </a:rPr>
              <a:t>18 000 </a:t>
            </a:r>
            <a:r>
              <a:rPr lang="cs-CZ" dirty="0" err="1" smtClean="0">
                <a:solidFill>
                  <a:srgbClr val="000000"/>
                </a:solidFill>
              </a:rPr>
              <a:t>citations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c</a:t>
            </a:r>
            <a:r>
              <a:rPr lang="cs-CZ" dirty="0" err="1" smtClean="0">
                <a:solidFill>
                  <a:srgbClr val="000000"/>
                </a:solidFill>
              </a:rPr>
              <a:t>arbogenic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quantum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dots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6864350" y="1150902"/>
            <a:ext cx="246296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Prof. </a:t>
            </a:r>
            <a:r>
              <a:rPr lang="cs-CZ" dirty="0">
                <a:solidFill>
                  <a:srgbClr val="000000"/>
                </a:solidFill>
              </a:rPr>
              <a:t>M</a:t>
            </a:r>
            <a:r>
              <a:rPr lang="cs-CZ" dirty="0" smtClean="0">
                <a:solidFill>
                  <a:srgbClr val="000000"/>
                </a:solidFill>
              </a:rPr>
              <a:t>. </a:t>
            </a:r>
            <a:r>
              <a:rPr lang="cs-CZ" dirty="0" err="1" smtClean="0">
                <a:solidFill>
                  <a:srgbClr val="000000"/>
                </a:solidFill>
              </a:rPr>
              <a:t>Gratzel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EPFL Lausanne</a:t>
            </a:r>
          </a:p>
          <a:p>
            <a:r>
              <a:rPr lang="cs-CZ" dirty="0" smtClean="0">
                <a:solidFill>
                  <a:srgbClr val="000000"/>
                </a:solidFill>
              </a:rPr>
              <a:t>H-index: 140 </a:t>
            </a:r>
            <a:endParaRPr lang="cs-CZ" dirty="0">
              <a:solidFill>
                <a:srgbClr val="000000"/>
              </a:solidFill>
            </a:endParaRPr>
          </a:p>
          <a:p>
            <a:pPr marL="342900" indent="-342900">
              <a:buFont typeface="Symbol" pitchFamily="18" charset="2"/>
              <a:buChar char="~"/>
            </a:pPr>
            <a:r>
              <a:rPr lang="cs-CZ" dirty="0" smtClean="0">
                <a:solidFill>
                  <a:srgbClr val="000000"/>
                </a:solidFill>
              </a:rPr>
              <a:t>93 000 </a:t>
            </a:r>
            <a:r>
              <a:rPr lang="cs-CZ" dirty="0" err="1" smtClean="0">
                <a:solidFill>
                  <a:srgbClr val="000000"/>
                </a:solidFill>
              </a:rPr>
              <a:t>citations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>
                <a:solidFill>
                  <a:srgbClr val="000000"/>
                </a:solidFill>
              </a:rPr>
              <a:t>i</a:t>
            </a:r>
            <a:r>
              <a:rPr lang="cs-CZ" dirty="0" smtClean="0">
                <a:solidFill>
                  <a:srgbClr val="000000"/>
                </a:solidFill>
              </a:rPr>
              <a:t>ron oxide </a:t>
            </a:r>
            <a:r>
              <a:rPr lang="cs-CZ" dirty="0" err="1" smtClean="0">
                <a:solidFill>
                  <a:srgbClr val="000000"/>
                </a:solidFill>
              </a:rPr>
              <a:t>films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2050" name="Picture 2" descr="http://www1.biu.ac.il/images/rd/img_biu_rd1_11_02_28_10_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2" y="3318642"/>
            <a:ext cx="1412529" cy="2114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4" y="1058904"/>
            <a:ext cx="1412528" cy="211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42" y="5611313"/>
            <a:ext cx="1412529" cy="160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864350" y="5665613"/>
            <a:ext cx="28575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Prof. S. </a:t>
            </a:r>
            <a:r>
              <a:rPr lang="cs-CZ" dirty="0" err="1" smtClean="0">
                <a:solidFill>
                  <a:srgbClr val="000000"/>
                </a:solidFill>
              </a:rPr>
              <a:t>Ohkoshi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University </a:t>
            </a:r>
            <a:r>
              <a:rPr lang="cs-CZ" dirty="0" err="1" smtClean="0">
                <a:solidFill>
                  <a:srgbClr val="000000"/>
                </a:solidFill>
              </a:rPr>
              <a:t>of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Tokyo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smtClean="0">
                <a:solidFill>
                  <a:srgbClr val="000000"/>
                </a:solidFill>
              </a:rPr>
              <a:t>H-index: 46 </a:t>
            </a:r>
            <a:endParaRPr lang="cs-CZ" dirty="0">
              <a:solidFill>
                <a:srgbClr val="000000"/>
              </a:solidFill>
            </a:endParaRPr>
          </a:p>
          <a:p>
            <a:pPr marL="342900" indent="-342900">
              <a:buFont typeface="Symbol" pitchFamily="18" charset="2"/>
              <a:buChar char="~"/>
            </a:pPr>
            <a:r>
              <a:rPr lang="cs-CZ" dirty="0">
                <a:solidFill>
                  <a:srgbClr val="000000"/>
                </a:solidFill>
              </a:rPr>
              <a:t>7</a:t>
            </a:r>
            <a:r>
              <a:rPr lang="cs-CZ" dirty="0" smtClean="0">
                <a:solidFill>
                  <a:srgbClr val="000000"/>
                </a:solidFill>
              </a:rPr>
              <a:t>000 </a:t>
            </a:r>
            <a:r>
              <a:rPr lang="cs-CZ" dirty="0" err="1" smtClean="0">
                <a:solidFill>
                  <a:srgbClr val="000000"/>
                </a:solidFill>
              </a:rPr>
              <a:t>citations</a:t>
            </a:r>
            <a:endParaRPr lang="cs-CZ" dirty="0" smtClean="0">
              <a:solidFill>
                <a:srgbClr val="000000"/>
              </a:solidFill>
            </a:endParaRPr>
          </a:p>
          <a:p>
            <a:r>
              <a:rPr lang="cs-CZ" dirty="0" err="1">
                <a:solidFill>
                  <a:srgbClr val="000000"/>
                </a:solidFill>
              </a:rPr>
              <a:t>m</a:t>
            </a:r>
            <a:r>
              <a:rPr lang="cs-CZ" dirty="0" err="1" smtClean="0">
                <a:solidFill>
                  <a:srgbClr val="000000"/>
                </a:solidFill>
              </a:rPr>
              <a:t>agnetic</a:t>
            </a:r>
            <a:r>
              <a:rPr lang="cs-CZ" dirty="0" smtClean="0">
                <a:solidFill>
                  <a:srgbClr val="000000"/>
                </a:solidFill>
              </a:rPr>
              <a:t> </a:t>
            </a:r>
            <a:r>
              <a:rPr lang="cs-CZ" dirty="0" err="1" smtClean="0">
                <a:solidFill>
                  <a:srgbClr val="000000"/>
                </a:solidFill>
              </a:rPr>
              <a:t>nanoparticles</a:t>
            </a:r>
            <a:endParaRPr lang="cs-CZ" dirty="0">
              <a:solidFill>
                <a:srgbClr val="000000"/>
              </a:solidFill>
            </a:endParaRPr>
          </a:p>
          <a:p>
            <a:endParaRPr lang="cs-CZ" dirty="0">
              <a:solidFill>
                <a:srgbClr val="0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51" y="5459246"/>
            <a:ext cx="1524000" cy="19050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65" y="1107708"/>
            <a:ext cx="16383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Obrázek 24" descr="http://www.rcptm.com/wp-content/uploads/2011/03/varm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808" y="3318641"/>
            <a:ext cx="1524043" cy="1902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3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auto">
          <a:xfrm>
            <a:off x="0" y="915890"/>
            <a:ext cx="9721850" cy="6725655"/>
          </a:xfrm>
          <a:prstGeom prst="rect">
            <a:avLst/>
          </a:prstGeom>
          <a:solidFill>
            <a:srgbClr val="ADF9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15888"/>
            <a:ext cx="5215269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rial"/>
              </a:rPr>
              <a:t>Iron based </a:t>
            </a:r>
            <a:r>
              <a:rPr lang="en-US" kern="0" dirty="0" err="1" smtClean="0">
                <a:latin typeface="Arial"/>
              </a:rPr>
              <a:t>nanomaterials</a:t>
            </a:r>
            <a:r>
              <a:rPr lang="en-US" kern="0" dirty="0" smtClean="0">
                <a:latin typeface="Arial"/>
              </a:rPr>
              <a:t>…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Iron age in nanotechnologies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4" y="4399110"/>
            <a:ext cx="2278997" cy="2278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2812093" y="1133526"/>
            <a:ext cx="3744913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targeted drug delivery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cell labeling and separation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magnetic fluid hyperthermia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MRI contrast enhancement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water treatment technologies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heterogeneous catalysis</a:t>
            </a:r>
            <a:endParaRPr lang="cs-CZ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dye-sensitized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solar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cells</a:t>
            </a:r>
            <a:r>
              <a:rPr lang="cs-CZ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5" name="Picture 9" descr="CliniMACS%20-%20CMY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370" y="1228897"/>
            <a:ext cx="2141750" cy="282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524" y="4345591"/>
            <a:ext cx="5308490" cy="237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9" y="1205308"/>
            <a:ext cx="2109261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2619" y="3276575"/>
            <a:ext cx="29709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1600" dirty="0">
                <a:effectLst/>
                <a:cs typeface="Times New Roman" pitchFamily="18" charset="0"/>
              </a:rPr>
              <a:t>M. </a:t>
            </a:r>
            <a:r>
              <a:rPr lang="cs-CZ" sz="1600" dirty="0" err="1">
                <a:effectLst/>
                <a:cs typeface="Times New Roman" pitchFamily="18" charset="0"/>
              </a:rPr>
              <a:t>Hermanek</a:t>
            </a:r>
            <a:r>
              <a:rPr lang="cs-CZ" sz="1600" dirty="0">
                <a:effectLst/>
                <a:cs typeface="Times New Roman" pitchFamily="18" charset="0"/>
              </a:rPr>
              <a:t>, R. </a:t>
            </a:r>
            <a:r>
              <a:rPr lang="cs-CZ" sz="1600" dirty="0" err="1">
                <a:effectLst/>
                <a:cs typeface="Times New Roman" pitchFamily="18" charset="0"/>
              </a:rPr>
              <a:t>Zboril</a:t>
            </a:r>
            <a:r>
              <a:rPr lang="cs-CZ" sz="1600" dirty="0">
                <a:effectLst/>
                <a:cs typeface="Times New Roman" pitchFamily="18" charset="0"/>
              </a:rPr>
              <a:t> </a:t>
            </a:r>
            <a:r>
              <a:rPr lang="cs-CZ" sz="1600" dirty="0">
                <a:effectLst/>
              </a:rPr>
              <a:t>et al</a:t>
            </a:r>
            <a:r>
              <a:rPr lang="cs-CZ" sz="1600" dirty="0">
                <a:effectLst/>
                <a:cs typeface="Times New Roman" pitchFamily="18" charset="0"/>
              </a:rPr>
              <a:t>.</a:t>
            </a:r>
            <a:r>
              <a:rPr lang="en-US" sz="1600" dirty="0">
                <a:effectLst/>
                <a:cs typeface="Times New Roman" pitchFamily="18" charset="0"/>
              </a:rPr>
              <a:t> </a:t>
            </a:r>
            <a:endParaRPr lang="cs-CZ" sz="1600" dirty="0">
              <a:effectLst/>
              <a:cs typeface="Times New Roman" pitchFamily="18" charset="0"/>
            </a:endParaRPr>
          </a:p>
          <a:p>
            <a:pPr algn="ctr"/>
            <a:r>
              <a:rPr lang="en-US" sz="1600" i="1" dirty="0">
                <a:effectLst/>
              </a:rPr>
              <a:t>J. Am. Chem. Soc</a:t>
            </a:r>
            <a:r>
              <a:rPr lang="en-US" sz="1600" dirty="0">
                <a:effectLst/>
              </a:rPr>
              <a:t>. </a:t>
            </a:r>
            <a:endParaRPr lang="cs-CZ" sz="1600" dirty="0" smtClean="0">
              <a:effectLst/>
            </a:endParaRPr>
          </a:p>
          <a:p>
            <a:pPr algn="ctr"/>
            <a:r>
              <a:rPr lang="en-US" sz="1600" dirty="0" smtClean="0">
                <a:effectLst/>
              </a:rPr>
              <a:t>129</a:t>
            </a:r>
            <a:r>
              <a:rPr lang="cs-CZ" sz="1600" dirty="0"/>
              <a:t>,</a:t>
            </a:r>
            <a:r>
              <a:rPr lang="cs-CZ" sz="1600" dirty="0" smtClean="0">
                <a:effectLst/>
              </a:rPr>
              <a:t> </a:t>
            </a:r>
            <a:r>
              <a:rPr lang="cs-CZ" sz="1600" dirty="0" smtClean="0"/>
              <a:t>10929, 2007</a:t>
            </a:r>
            <a:r>
              <a:rPr lang="cs-CZ" sz="1600" dirty="0" smtClean="0">
                <a:effectLst/>
              </a:rPr>
              <a:t>.</a:t>
            </a:r>
            <a:r>
              <a:rPr lang="en-US" sz="1600" dirty="0" smtClean="0">
                <a:effectLst/>
              </a:rPr>
              <a:t> </a:t>
            </a:r>
            <a:endParaRPr lang="cs-CZ" sz="1600" dirty="0">
              <a:effectLst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685368" y="6841032"/>
            <a:ext cx="567261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Bakandritsos</a:t>
            </a:r>
            <a:r>
              <a:rPr lang="cs-CZ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et al. </a:t>
            </a:r>
            <a:r>
              <a:rPr lang="en-US" sz="16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SMALL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8, 2381, 2012; </a:t>
            </a:r>
            <a:r>
              <a:rPr lang="en-US" sz="16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ADV. FUNCT. MATER.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18, 1694, 2008; </a:t>
            </a:r>
            <a:r>
              <a:rPr lang="en-US" sz="1600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NANOSCALE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2, 564, 2010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cs-CZ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40155" y="6717922"/>
            <a:ext cx="351265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cs typeface="Times New Roman" pitchFamily="18" charset="0"/>
              </a:rPr>
              <a:t>K. </a:t>
            </a:r>
            <a:r>
              <a:rPr lang="cs-CZ" sz="1600" dirty="0" err="1" smtClean="0">
                <a:cs typeface="Times New Roman" pitchFamily="18" charset="0"/>
              </a:rPr>
              <a:t>Sivula</a:t>
            </a:r>
            <a:r>
              <a:rPr lang="cs-CZ" sz="1600" dirty="0" smtClean="0">
                <a:cs typeface="Times New Roman" pitchFamily="18" charset="0"/>
              </a:rPr>
              <a:t>, R. </a:t>
            </a:r>
            <a:r>
              <a:rPr lang="cs-CZ" sz="1600" dirty="0" err="1" smtClean="0">
                <a:cs typeface="Times New Roman" pitchFamily="18" charset="0"/>
              </a:rPr>
              <a:t>Zboril</a:t>
            </a:r>
            <a:r>
              <a:rPr lang="cs-CZ" sz="1600" dirty="0" smtClean="0">
                <a:effectLst/>
                <a:cs typeface="Times New Roman" pitchFamily="18" charset="0"/>
              </a:rPr>
              <a:t> </a:t>
            </a:r>
            <a:r>
              <a:rPr lang="cs-CZ" sz="1600" dirty="0">
                <a:effectLst/>
              </a:rPr>
              <a:t>et al</a:t>
            </a:r>
            <a:r>
              <a:rPr lang="cs-CZ" sz="1600" dirty="0">
                <a:effectLst/>
                <a:cs typeface="Times New Roman" pitchFamily="18" charset="0"/>
              </a:rPr>
              <a:t>.</a:t>
            </a:r>
            <a:r>
              <a:rPr lang="en-US" sz="1600" dirty="0">
                <a:effectLst/>
                <a:cs typeface="Times New Roman" pitchFamily="18" charset="0"/>
              </a:rPr>
              <a:t> </a:t>
            </a:r>
            <a:endParaRPr lang="cs-CZ" sz="1600" dirty="0">
              <a:effectLst/>
              <a:cs typeface="Times New Roman" pitchFamily="18" charset="0"/>
            </a:endParaRPr>
          </a:p>
          <a:p>
            <a:pPr algn="ctr"/>
            <a:r>
              <a:rPr lang="en-US" sz="1600" i="1" dirty="0">
                <a:effectLst/>
              </a:rPr>
              <a:t>J. Am. Chem. </a:t>
            </a:r>
            <a:r>
              <a:rPr lang="en-US" sz="1600" i="1" dirty="0" smtClean="0">
                <a:effectLst/>
              </a:rPr>
              <a:t>Soc</a:t>
            </a:r>
            <a:r>
              <a:rPr lang="en-US" sz="1600" dirty="0" smtClean="0">
                <a:effectLst/>
              </a:rPr>
              <a:t>.</a:t>
            </a:r>
            <a:r>
              <a:rPr lang="cs-CZ" sz="1600" dirty="0" smtClean="0">
                <a:effectLst/>
              </a:rPr>
              <a:t> </a:t>
            </a:r>
            <a:r>
              <a:rPr lang="pl-PL" sz="1600" dirty="0" smtClean="0"/>
              <a:t>132</a:t>
            </a:r>
            <a:r>
              <a:rPr lang="pl-PL" sz="1600" dirty="0"/>
              <a:t>, 7436, 2010; </a:t>
            </a:r>
            <a:r>
              <a:rPr lang="pl-PL" sz="1600" dirty="0" smtClean="0"/>
              <a:t>I. Cesar, </a:t>
            </a:r>
            <a:r>
              <a:rPr lang="pl-PL" sz="1600" i="1" dirty="0" smtClean="0"/>
              <a:t>JPC-C</a:t>
            </a:r>
            <a:r>
              <a:rPr lang="pl-PL" sz="1600" dirty="0" smtClean="0"/>
              <a:t> </a:t>
            </a:r>
            <a:r>
              <a:rPr lang="pl-PL" sz="1600" dirty="0"/>
              <a:t>113, 772, 2009.</a:t>
            </a:r>
            <a:r>
              <a:rPr lang="en-US" sz="1600" dirty="0" smtClean="0">
                <a:effectLst/>
              </a:rPr>
              <a:t> </a:t>
            </a:r>
            <a:endParaRPr lang="cs-CZ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325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 bwMode="auto">
          <a:xfrm>
            <a:off x="0" y="900311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15888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latin typeface="Arial"/>
              </a:rPr>
              <a:t>I</a:t>
            </a:r>
            <a:r>
              <a:rPr lang="cs-CZ" kern="0" dirty="0" smtClean="0">
                <a:latin typeface="Arial"/>
              </a:rPr>
              <a:t>ron oxide </a:t>
            </a:r>
            <a:r>
              <a:rPr lang="cs-CZ" kern="0" dirty="0" err="1" smtClean="0">
                <a:latin typeface="Arial"/>
              </a:rPr>
              <a:t>based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nanomaterials</a:t>
            </a:r>
            <a:r>
              <a:rPr lang="cs-CZ" kern="0" dirty="0" smtClean="0">
                <a:latin typeface="Arial"/>
              </a:rPr>
              <a:t> – </a:t>
            </a:r>
            <a:r>
              <a:rPr lang="cs-CZ" kern="0" dirty="0" err="1" smtClean="0">
                <a:latin typeface="Arial"/>
              </a:rPr>
              <a:t>synthetic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approach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4" name="Picture 5" descr="nanoiron_reaktivita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2" y="1142999"/>
            <a:ext cx="160714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7" y="3697287"/>
            <a:ext cx="1800225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8483600" y="5137149"/>
            <a:ext cx="554037" cy="1588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412162" y="4776787"/>
            <a:ext cx="73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sz="14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20 nm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96862" y="6376987"/>
            <a:ext cx="3195911" cy="8366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sz="180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699" y="5640415"/>
            <a:ext cx="17748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6372224" y="6105552"/>
            <a:ext cx="47625" cy="2095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238874" y="5780115"/>
            <a:ext cx="5762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FeO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5375274" y="6407177"/>
            <a:ext cx="790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-</a:t>
            </a:r>
            <a:r>
              <a:rPr 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Fe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134350" y="3756024"/>
            <a:ext cx="7905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-</a:t>
            </a:r>
            <a:r>
              <a:rPr 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Fe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H="1">
            <a:off x="7669212" y="4746624"/>
            <a:ext cx="9525" cy="1809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7264400" y="4852987"/>
            <a:ext cx="1062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  <a:defRPr/>
            </a:pPr>
            <a:r>
              <a:rPr lang="cs-CZ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FeOOH</a:t>
            </a:r>
          </a:p>
        </p:txBody>
      </p:sp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684462"/>
            <a:ext cx="24225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Line 22"/>
          <p:cNvSpPr>
            <a:spLocks noChangeShapeType="1"/>
          </p:cNvSpPr>
          <p:nvPr/>
        </p:nvSpPr>
        <p:spPr bwMode="auto">
          <a:xfrm flipV="1">
            <a:off x="6056311" y="2524124"/>
            <a:ext cx="1427163" cy="669924"/>
          </a:xfrm>
          <a:prstGeom prst="line">
            <a:avLst/>
          </a:prstGeom>
          <a:noFill/>
          <a:ln w="22225">
            <a:solidFill>
              <a:srgbClr val="CC33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3" name="Picture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7" y="1274762"/>
            <a:ext cx="958850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7" y="3449637"/>
            <a:ext cx="598488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5980112" y="3733799"/>
            <a:ext cx="1285875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6065837" y="4543424"/>
            <a:ext cx="1219200" cy="666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062" y="3494087"/>
            <a:ext cx="174625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Line 28"/>
          <p:cNvSpPr>
            <a:spLocks noChangeShapeType="1"/>
          </p:cNvSpPr>
          <p:nvPr/>
        </p:nvSpPr>
        <p:spPr bwMode="auto">
          <a:xfrm flipH="1" flipV="1">
            <a:off x="4068762" y="5099049"/>
            <a:ext cx="276225" cy="381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4878387" y="4470399"/>
            <a:ext cx="5905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V="1">
            <a:off x="4144962" y="2641599"/>
            <a:ext cx="819150" cy="6477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V="1">
            <a:off x="3925887" y="2451099"/>
            <a:ext cx="952500" cy="885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3935412" y="5641974"/>
            <a:ext cx="1009650" cy="571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1430337" y="2308224"/>
            <a:ext cx="0" cy="6286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639762" y="6461124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2000" b="1" dirty="0" smtClean="0"/>
              <a:t>Hydrogen </a:t>
            </a:r>
            <a:r>
              <a:rPr lang="cs-CZ" sz="2000" b="1" dirty="0" err="1" smtClean="0"/>
              <a:t>furnace</a:t>
            </a:r>
            <a:endParaRPr lang="cs-CZ" sz="2000" b="1" dirty="0"/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3840162" y="4946649"/>
            <a:ext cx="733425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5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>
                <a:solidFill>
                  <a:srgbClr val="CC3300"/>
                </a:solidFill>
              </a:rPr>
              <a:t>Fe</a:t>
            </a:r>
          </a:p>
          <a:p>
            <a:pPr algn="l" eaLnBrk="1" hangingPunct="1">
              <a:lnSpc>
                <a:spcPct val="55000"/>
              </a:lnSpc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>
                <a:solidFill>
                  <a:srgbClr val="CC3300"/>
                </a:solidFill>
              </a:rPr>
              <a:t>+ N</a:t>
            </a:r>
            <a:r>
              <a:rPr lang="cs-CZ" sz="1800" b="1" baseline="-25000">
                <a:solidFill>
                  <a:srgbClr val="CC3300"/>
                </a:solidFill>
              </a:rPr>
              <a:t>2</a:t>
            </a:r>
            <a:endParaRPr lang="cs-CZ" sz="1800" b="1">
              <a:solidFill>
                <a:srgbClr val="CC3300"/>
              </a:solidFill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>
            <a:off x="1782762" y="5365749"/>
            <a:ext cx="20669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4783137" y="4089399"/>
            <a:ext cx="87630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/>
              <a:t>+ H</a:t>
            </a:r>
            <a:r>
              <a:rPr lang="cs-CZ" sz="1800" b="1" baseline="-25000"/>
              <a:t>2</a:t>
            </a:r>
            <a:r>
              <a:rPr lang="cs-CZ" sz="1800" b="1"/>
              <a:t>O</a:t>
            </a:r>
          </a:p>
        </p:txBody>
      </p:sp>
      <p:sp>
        <p:nvSpPr>
          <p:cNvPr id="40" name="Text Box 39"/>
          <p:cNvSpPr txBox="1">
            <a:spLocks noChangeArrowheads="1"/>
          </p:cNvSpPr>
          <p:nvPr/>
        </p:nvSpPr>
        <p:spPr bwMode="auto">
          <a:xfrm>
            <a:off x="3160712" y="5915024"/>
            <a:ext cx="15811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/>
              <a:t>+ N</a:t>
            </a:r>
            <a:r>
              <a:rPr lang="cs-CZ" sz="1800" b="1" baseline="-25000"/>
              <a:t>2</a:t>
            </a:r>
            <a:r>
              <a:rPr lang="cs-CZ" sz="1800" b="1"/>
              <a:t>(2%O</a:t>
            </a:r>
            <a:r>
              <a:rPr lang="cs-CZ" sz="1800" b="1" baseline="-25000"/>
              <a:t>2</a:t>
            </a:r>
            <a:r>
              <a:rPr lang="cs-CZ" sz="1800" b="1"/>
              <a:t>)</a:t>
            </a:r>
          </a:p>
        </p:txBody>
      </p:sp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3768724" y="2596117"/>
            <a:ext cx="736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 dirty="0" smtClean="0"/>
              <a:t>air</a:t>
            </a:r>
            <a:endParaRPr lang="cs-CZ" sz="1800" b="1" dirty="0"/>
          </a:p>
        </p:txBody>
      </p:sp>
      <p:sp>
        <p:nvSpPr>
          <p:cNvPr id="42" name="Text Box 41"/>
          <p:cNvSpPr txBox="1">
            <a:spLocks noChangeArrowheads="1"/>
          </p:cNvSpPr>
          <p:nvPr/>
        </p:nvSpPr>
        <p:spPr bwMode="auto">
          <a:xfrm>
            <a:off x="1865312" y="1457324"/>
            <a:ext cx="17240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>
                <a:sym typeface="Symbol" pitchFamily="18" charset="2"/>
              </a:rPr>
              <a:t>-FeO(OH)</a:t>
            </a:r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1414462" y="2368549"/>
            <a:ext cx="67627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/>
              <a:t>+ H</a:t>
            </a:r>
            <a:r>
              <a:rPr lang="cs-CZ" sz="1800" b="1" baseline="-25000"/>
              <a:t>2</a:t>
            </a:r>
            <a:endParaRPr lang="cs-CZ" sz="1800" b="1"/>
          </a:p>
        </p:txBody>
      </p:sp>
      <p:pic>
        <p:nvPicPr>
          <p:cNvPr id="46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1650999"/>
            <a:ext cx="14859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 Box 42"/>
          <p:cNvSpPr txBox="1">
            <a:spLocks noChangeArrowheads="1"/>
          </p:cNvSpPr>
          <p:nvPr/>
        </p:nvSpPr>
        <p:spPr bwMode="auto">
          <a:xfrm>
            <a:off x="7672387" y="1236662"/>
            <a:ext cx="1724025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 dirty="0">
                <a:sym typeface="Symbol" pitchFamily="18" charset="2"/>
              </a:rPr>
              <a:t>-Fe</a:t>
            </a:r>
            <a:r>
              <a:rPr lang="cs-CZ" sz="1800" b="1" baseline="-25000" dirty="0">
                <a:sym typeface="Symbol" pitchFamily="18" charset="2"/>
              </a:rPr>
              <a:t>2</a:t>
            </a:r>
            <a:r>
              <a:rPr lang="cs-CZ" sz="1800" b="1" dirty="0">
                <a:sym typeface="Symbol" pitchFamily="18" charset="2"/>
              </a:rPr>
              <a:t>O</a:t>
            </a:r>
            <a:r>
              <a:rPr lang="cs-CZ" sz="1800" b="1" baseline="-25000" dirty="0">
                <a:sym typeface="Symbol" pitchFamily="18" charset="2"/>
              </a:rPr>
              <a:t>3</a:t>
            </a:r>
            <a:endParaRPr lang="cs-CZ" sz="1800" b="1" dirty="0">
              <a:sym typeface="Symbol" pitchFamily="18" charset="2"/>
            </a:endParaRPr>
          </a:p>
        </p:txBody>
      </p:sp>
      <p:pic>
        <p:nvPicPr>
          <p:cNvPr id="4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2" y="5706870"/>
            <a:ext cx="1692151" cy="17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7584279" y="5637240"/>
            <a:ext cx="1123950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  <a:buFont typeface="Wingdings" pitchFamily="2" charset="2"/>
              <a:buNone/>
            </a:pPr>
            <a:r>
              <a:rPr lang="cs-CZ" sz="1800" b="1" dirty="0" err="1">
                <a:sym typeface="Symbol" pitchFamily="18" charset="2"/>
              </a:rPr>
              <a:t>Fe</a:t>
            </a:r>
            <a:r>
              <a:rPr lang="cs-CZ" sz="1800" b="1" dirty="0">
                <a:sym typeface="Symbol" pitchFamily="18" charset="2"/>
              </a:rPr>
              <a:t>/</a:t>
            </a:r>
            <a:r>
              <a:rPr lang="cs-CZ" sz="1800" b="1" dirty="0" err="1">
                <a:sym typeface="Symbol" pitchFamily="18" charset="2"/>
              </a:rPr>
              <a:t>FeO</a:t>
            </a:r>
            <a:endParaRPr lang="cs-CZ" sz="1800" b="1" dirty="0"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0754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 bwMode="auto">
          <a:xfrm>
            <a:off x="30945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Obdélník 14"/>
          <p:cNvSpPr/>
          <p:nvPr/>
        </p:nvSpPr>
        <p:spPr bwMode="auto">
          <a:xfrm>
            <a:off x="0" y="943408"/>
            <a:ext cx="9721850" cy="6725655"/>
          </a:xfrm>
          <a:prstGeom prst="rect">
            <a:avLst/>
          </a:prstGeom>
          <a:solidFill>
            <a:srgbClr val="ADF9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7"/>
          <p:cNvSpPr txBox="1">
            <a:spLocks noChangeArrowheads="1"/>
          </p:cNvSpPr>
          <p:nvPr/>
        </p:nvSpPr>
        <p:spPr bwMode="auto">
          <a:xfrm>
            <a:off x="2412653" y="142950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err="1" smtClean="0">
                <a:latin typeface="Arial"/>
              </a:rPr>
              <a:t>Nanoscale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zero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valent</a:t>
            </a:r>
            <a:r>
              <a:rPr lang="cs-CZ" kern="0" dirty="0" smtClean="0">
                <a:latin typeface="Arial"/>
              </a:rPr>
              <a:t> iron (</a:t>
            </a:r>
            <a:r>
              <a:rPr lang="cs-CZ" kern="0" dirty="0" err="1" smtClean="0">
                <a:latin typeface="Arial"/>
              </a:rPr>
              <a:t>nZVI</a:t>
            </a:r>
            <a:r>
              <a:rPr lang="cs-CZ" kern="0" dirty="0" smtClean="0">
                <a:latin typeface="Arial"/>
              </a:rPr>
              <a:t>) </a:t>
            </a:r>
            <a:r>
              <a:rPr lang="cs-CZ" kern="0" dirty="0" err="1" smtClean="0">
                <a:latin typeface="Arial"/>
              </a:rPr>
              <a:t>for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water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treatment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technologies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666" y="4254323"/>
            <a:ext cx="4346665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91" y="4254323"/>
            <a:ext cx="3944863" cy="2407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0620" y="6775176"/>
            <a:ext cx="36840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Slurry feeding during treatment. © </a:t>
            </a:r>
            <a:r>
              <a:rPr lang="en-US" i="1" dirty="0" err="1"/>
              <a:t>Aquatest</a:t>
            </a:r>
            <a:r>
              <a:rPr lang="en-US" i="1" dirty="0"/>
              <a:t>, Czech Republic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4679950" y="7067563"/>
            <a:ext cx="50405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Remediation in </a:t>
            </a:r>
            <a:r>
              <a:rPr lang="en-US" i="1" dirty="0" err="1"/>
              <a:t>Pisecna</a:t>
            </a:r>
            <a:r>
              <a:rPr lang="en-US" i="1" dirty="0"/>
              <a:t> </a:t>
            </a:r>
            <a:r>
              <a:rPr lang="en-US" i="1" dirty="0" smtClean="0"/>
              <a:t>©</a:t>
            </a:r>
            <a:r>
              <a:rPr lang="cs-CZ" i="1" dirty="0" smtClean="0"/>
              <a:t> </a:t>
            </a:r>
            <a:r>
              <a:rPr lang="en-US" i="1" dirty="0" err="1" smtClean="0"/>
              <a:t>Aquatest</a:t>
            </a:r>
            <a:r>
              <a:rPr lang="en-US" i="1" dirty="0"/>
              <a:t>, </a:t>
            </a:r>
            <a:r>
              <a:rPr lang="en-US" i="1" dirty="0" smtClean="0"/>
              <a:t>C</a:t>
            </a:r>
            <a:r>
              <a:rPr lang="cs-CZ" i="1" dirty="0" smtClean="0"/>
              <a:t>Z</a:t>
            </a:r>
            <a:r>
              <a:rPr lang="en-US" i="1" dirty="0" smtClean="0"/>
              <a:t> </a:t>
            </a:r>
            <a:endParaRPr lang="cs-CZ" dirty="0"/>
          </a:p>
        </p:txBody>
      </p:sp>
      <p:pic>
        <p:nvPicPr>
          <p:cNvPr id="4103" name="Picture 7" descr="http://www.nanoiron.cz/images/stories/di50_photo_sma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42" y="3654114"/>
            <a:ext cx="952855" cy="150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23" y="943408"/>
            <a:ext cx="3845493" cy="8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157342" y="1833150"/>
            <a:ext cx="445611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first European producer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en-US" dirty="0" err="1" smtClean="0"/>
              <a:t>nZVI</a:t>
            </a:r>
            <a:r>
              <a:rPr lang="en-US" dirty="0" smtClean="0"/>
              <a:t> in a large scale. Pilot and full-scale remediation at various localities in Europe and US.</a:t>
            </a:r>
          </a:p>
          <a:p>
            <a:r>
              <a:rPr lang="en-US" dirty="0" smtClean="0"/>
              <a:t>(</a:t>
            </a:r>
            <a:r>
              <a:rPr lang="cs-CZ" dirty="0" err="1" smtClean="0"/>
              <a:t>e.g</a:t>
            </a:r>
            <a:r>
              <a:rPr lang="cs-CZ" dirty="0" smtClean="0"/>
              <a:t>. </a:t>
            </a:r>
            <a:r>
              <a:rPr lang="en-US" dirty="0" smtClean="0"/>
              <a:t>AQUATEST, CZ; AECOM, </a:t>
            </a:r>
            <a:r>
              <a:rPr lang="en-US" dirty="0" smtClean="0"/>
              <a:t>USA</a:t>
            </a:r>
            <a:r>
              <a:rPr lang="cs-CZ" dirty="0" smtClean="0"/>
              <a:t>, GEO LAB USA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201839" y="3512779"/>
            <a:ext cx="4643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J. Filip, R. </a:t>
            </a:r>
            <a:r>
              <a:rPr lang="cs-CZ" sz="1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Zboril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al. </a:t>
            </a:r>
            <a:r>
              <a:rPr lang="cs-CZ" sz="16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EST. </a:t>
            </a:r>
            <a:r>
              <a:rPr lang="en-US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41, 4367 (2007).</a:t>
            </a:r>
            <a:endParaRPr lang="cs-CZ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R. </a:t>
            </a:r>
            <a:r>
              <a:rPr lang="cs-CZ" sz="1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Zboril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al.: </a:t>
            </a:r>
            <a:r>
              <a:rPr lang="cs-CZ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PCT/CZ2008/000040</a:t>
            </a:r>
            <a:endParaRPr lang="cs-CZ" sz="16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01839" y="1188343"/>
            <a:ext cx="4784827" cy="21390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nZVI</a:t>
            </a:r>
            <a:r>
              <a:rPr lang="en-US" dirty="0" smtClean="0"/>
              <a:t> – environmentally friendly reduction technology of treatment of ground water.</a:t>
            </a:r>
          </a:p>
          <a:p>
            <a:r>
              <a:rPr lang="en-US" dirty="0" smtClean="0"/>
              <a:t>Applicable for removal of more than 70 pollutants, e.g. chlorinated hydrocarbons arsenic, uranium, chromium, heavy metals, herbicides, </a:t>
            </a:r>
            <a:r>
              <a:rPr lang="en-US" dirty="0" err="1" smtClean="0"/>
              <a:t>nitrobenzen</a:t>
            </a:r>
            <a:r>
              <a:rPr lang="en-US" dirty="0" smtClean="0"/>
              <a:t> and nitro-derivatives, </a:t>
            </a:r>
            <a:r>
              <a:rPr lang="en-US" dirty="0" err="1" smtClean="0"/>
              <a:t>dioxine</a:t>
            </a:r>
            <a:r>
              <a:rPr lang="en-US" dirty="0" smtClean="0"/>
              <a:t>, PCB, phosphates </a:t>
            </a:r>
            <a:r>
              <a:rPr lang="en-US" dirty="0" err="1" smtClean="0"/>
              <a:t>etc</a:t>
            </a:r>
            <a:r>
              <a:rPr lang="cs-CZ" dirty="0" smtClean="0"/>
              <a:t>. </a:t>
            </a:r>
            <a:endParaRPr lang="en-US" dirty="0"/>
          </a:p>
        </p:txBody>
      </p:sp>
      <p:pic>
        <p:nvPicPr>
          <p:cNvPr id="17" name="Picture 1" descr="DU50 2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287" y="3688231"/>
            <a:ext cx="1839433" cy="22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dp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482" y="3688231"/>
            <a:ext cx="1379682" cy="179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09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412653" y="142950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err="1" smtClean="0">
                <a:latin typeface="Arial"/>
              </a:rPr>
              <a:t>Nanoscale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zero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valent</a:t>
            </a:r>
            <a:r>
              <a:rPr lang="cs-CZ" kern="0" dirty="0" smtClean="0">
                <a:latin typeface="Arial"/>
              </a:rPr>
              <a:t> iron (</a:t>
            </a:r>
            <a:r>
              <a:rPr lang="cs-CZ" kern="0" dirty="0" err="1" smtClean="0">
                <a:latin typeface="Arial"/>
              </a:rPr>
              <a:t>nZVI</a:t>
            </a:r>
            <a:r>
              <a:rPr lang="cs-CZ" kern="0" dirty="0" smtClean="0">
                <a:latin typeface="Arial"/>
              </a:rPr>
              <a:t>) </a:t>
            </a:r>
            <a:r>
              <a:rPr lang="cs-CZ" kern="0" dirty="0" err="1" smtClean="0">
                <a:latin typeface="Arial"/>
              </a:rPr>
              <a:t>for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water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treatment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technologies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25" name="Obdélník 24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bdélník 28"/>
          <p:cNvSpPr/>
          <p:nvPr/>
        </p:nvSpPr>
        <p:spPr bwMode="auto">
          <a:xfrm>
            <a:off x="-15473" y="997050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9" y="1146811"/>
            <a:ext cx="4633388" cy="337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73765" y="4714557"/>
            <a:ext cx="3723064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Decrease of chlorinated </a:t>
            </a:r>
            <a:r>
              <a:rPr lang="en-US" dirty="0" err="1" smtClean="0"/>
              <a:t>ethenes</a:t>
            </a:r>
            <a:r>
              <a:rPr lang="en-US" dirty="0" smtClean="0"/>
              <a:t> after 1 year from injection of </a:t>
            </a:r>
            <a:r>
              <a:rPr lang="en-US" dirty="0" err="1" smtClean="0"/>
              <a:t>nZVI</a:t>
            </a:r>
            <a:r>
              <a:rPr lang="en-US" dirty="0" smtClean="0"/>
              <a:t> (locality </a:t>
            </a:r>
            <a:r>
              <a:rPr lang="en-US" dirty="0" err="1" smtClean="0"/>
              <a:t>Pisečná</a:t>
            </a:r>
            <a:r>
              <a:rPr lang="en-US" dirty="0" smtClean="0"/>
              <a:t>, CZ</a:t>
            </a:r>
            <a:r>
              <a:rPr lang="cs-CZ" dirty="0" smtClean="0"/>
              <a:t>, 2010</a:t>
            </a:r>
            <a:r>
              <a:rPr lang="en-US" dirty="0" smtClean="0"/>
              <a:t>)</a:t>
            </a:r>
            <a:r>
              <a:rPr lang="cs-CZ" dirty="0" smtClean="0"/>
              <a:t>; </a:t>
            </a:r>
            <a:r>
              <a:rPr lang="cs-CZ" dirty="0" err="1" smtClean="0"/>
              <a:t>remediated</a:t>
            </a:r>
            <a:r>
              <a:rPr lang="cs-CZ" dirty="0" smtClean="0"/>
              <a:t> by AQUATEST</a:t>
            </a:r>
            <a:endParaRPr lang="en-US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6689162" y="2158299"/>
            <a:ext cx="31736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Treatment of Cr(VI) </a:t>
            </a:r>
          </a:p>
          <a:p>
            <a:r>
              <a:rPr lang="en-US" dirty="0" smtClean="0"/>
              <a:t>KARA </a:t>
            </a:r>
            <a:r>
              <a:rPr lang="en-US" dirty="0" err="1" smtClean="0"/>
              <a:t>Trutnov,CZ</a:t>
            </a:r>
            <a:r>
              <a:rPr lang="en-US" dirty="0" smtClean="0"/>
              <a:t>, 2011; remediated by: ECORA</a:t>
            </a:r>
            <a:endParaRPr lang="en-US" dirty="0"/>
          </a:p>
        </p:txBody>
      </p:sp>
      <p:graphicFrame>
        <p:nvGraphicFramePr>
          <p:cNvPr id="17" name="Graf 16"/>
          <p:cNvGraphicFramePr/>
          <p:nvPr>
            <p:extLst>
              <p:ext uri="{D42A27DB-BD31-4B8C-83A1-F6EECF244321}">
                <p14:modId xmlns:p14="http://schemas.microsoft.com/office/powerpoint/2010/main" val="2551043796"/>
              </p:ext>
            </p:extLst>
          </p:nvPr>
        </p:nvGraphicFramePr>
        <p:xfrm>
          <a:off x="4166181" y="4750432"/>
          <a:ext cx="5508997" cy="2875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Graf 17"/>
          <p:cNvGraphicFramePr/>
          <p:nvPr>
            <p:extLst>
              <p:ext uri="{D42A27DB-BD31-4B8C-83A1-F6EECF244321}">
                <p14:modId xmlns:p14="http://schemas.microsoft.com/office/powerpoint/2010/main" val="1164344329"/>
              </p:ext>
            </p:extLst>
          </p:nvPr>
        </p:nvGraphicFramePr>
        <p:xfrm>
          <a:off x="4845452" y="1196186"/>
          <a:ext cx="4893853" cy="3098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ovéPole 18"/>
          <p:cNvSpPr txBox="1"/>
          <p:nvPr/>
        </p:nvSpPr>
        <p:spPr>
          <a:xfrm>
            <a:off x="305702" y="6300911"/>
            <a:ext cx="401109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Treatment of </a:t>
            </a:r>
            <a:r>
              <a:rPr lang="cs-CZ" dirty="0" err="1" smtClean="0"/>
              <a:t>chlorinated</a:t>
            </a:r>
            <a:r>
              <a:rPr lang="cs-CZ" dirty="0" smtClean="0"/>
              <a:t> </a:t>
            </a:r>
            <a:r>
              <a:rPr lang="cs-CZ" dirty="0" err="1" smtClean="0"/>
              <a:t>ethenes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KARA </a:t>
            </a:r>
            <a:r>
              <a:rPr lang="en-US" dirty="0" err="1" smtClean="0"/>
              <a:t>Trutnov,CZ</a:t>
            </a:r>
            <a:r>
              <a:rPr lang="en-US" dirty="0" smtClean="0"/>
              <a:t>, 2011; remediated by ECORA</a:t>
            </a:r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572893" y="1201147"/>
            <a:ext cx="100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</a:t>
            </a:r>
          </a:p>
          <a:p>
            <a:pPr algn="ctr"/>
            <a:r>
              <a:rPr lang="en-US" sz="1600" dirty="0"/>
              <a:t>[</a:t>
            </a:r>
            <a:r>
              <a:rPr lang="cs-CZ" sz="1600" dirty="0" smtClean="0"/>
              <a:t>mg/L</a:t>
            </a:r>
            <a:r>
              <a:rPr lang="en-US" sz="1600" dirty="0" smtClean="0"/>
              <a:t>]</a:t>
            </a:r>
            <a:endParaRPr lang="cs-CZ" sz="1600" dirty="0" smtClean="0"/>
          </a:p>
        </p:txBody>
      </p:sp>
      <p:sp>
        <p:nvSpPr>
          <p:cNvPr id="13" name="TextovéPole 12"/>
          <p:cNvSpPr txBox="1"/>
          <p:nvPr/>
        </p:nvSpPr>
        <p:spPr>
          <a:xfrm>
            <a:off x="3905809" y="4741653"/>
            <a:ext cx="1005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C</a:t>
            </a:r>
          </a:p>
          <a:p>
            <a:pPr algn="ctr"/>
            <a:r>
              <a:rPr lang="en-US" sz="1600" dirty="0"/>
              <a:t>[</a:t>
            </a:r>
            <a:r>
              <a:rPr lang="cs-CZ" sz="1600" dirty="0" smtClean="0"/>
              <a:t>µg/L</a:t>
            </a:r>
            <a:r>
              <a:rPr lang="en-US" sz="1600" dirty="0" smtClean="0"/>
              <a:t>]</a:t>
            </a:r>
            <a:endParaRPr 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121329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15888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Nanoiron</a:t>
            </a:r>
            <a:r>
              <a:rPr kumimoji="0" lang="en-US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 in the fight with cyanobacteria</a:t>
            </a:r>
          </a:p>
        </p:txBody>
      </p:sp>
      <p:sp>
        <p:nvSpPr>
          <p:cNvPr id="25" name="Obdélník 24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0" y="930746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20" descr="figuretoxic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6" y="1409174"/>
            <a:ext cx="7991346" cy="317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721" y="7124069"/>
            <a:ext cx="99293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B. Maršálek et al. </a:t>
            </a:r>
            <a:r>
              <a:rPr lang="cs-CZ" i="1" dirty="0" smtClean="0"/>
              <a:t>ES</a:t>
            </a:r>
            <a:r>
              <a:rPr lang="cs-CZ" dirty="0" smtClean="0"/>
              <a:t>T 46</a:t>
            </a:r>
            <a:r>
              <a:rPr lang="cs-CZ" dirty="0"/>
              <a:t>, 2316, </a:t>
            </a:r>
            <a:r>
              <a:rPr lang="cs-CZ" dirty="0" smtClean="0"/>
              <a:t>2012; </a:t>
            </a:r>
            <a:r>
              <a:rPr lang="cs-CZ" dirty="0"/>
              <a:t>R. Zbořil et. al. PCT/CZ2011/0075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478438" y="2173989"/>
            <a:ext cx="4734025" cy="1261884"/>
          </a:xfrm>
          <a:prstGeom prst="rect">
            <a:avLst/>
          </a:prstGeom>
          <a:solidFill>
            <a:srgbClr val="ADF9F9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igh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selective toxicity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against cyanobacteria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Toxicity against daphnia, water plants and fishes is 2-3 orders of magnitude lower!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Šipka doprava 12"/>
          <p:cNvSpPr/>
          <p:nvPr/>
        </p:nvSpPr>
        <p:spPr bwMode="auto">
          <a:xfrm>
            <a:off x="3141733" y="5781951"/>
            <a:ext cx="396851" cy="384714"/>
          </a:xfrm>
          <a:prstGeom prst="rightArrow">
            <a:avLst>
              <a:gd name="adj1" fmla="val 26041"/>
              <a:gd name="adj2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214" y="4817700"/>
            <a:ext cx="25527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941090" y="4826108"/>
            <a:ext cx="15372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 </a:t>
            </a:r>
          </a:p>
          <a:p>
            <a:pPr algn="ctr"/>
            <a:r>
              <a:rPr lang="cs-CZ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destruction</a:t>
            </a:r>
            <a:endParaRPr lang="cs-CZ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82" y="4913880"/>
            <a:ext cx="2783061" cy="2055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84667" y="5237883"/>
            <a:ext cx="153724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</a:t>
            </a:r>
            <a:r>
              <a:rPr lang="cs-CZ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r>
              <a:rPr lang="cs-CZ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091" y="4916941"/>
            <a:ext cx="2575110" cy="214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Šipka doprava 21"/>
          <p:cNvSpPr/>
          <p:nvPr/>
        </p:nvSpPr>
        <p:spPr bwMode="auto">
          <a:xfrm>
            <a:off x="6373093" y="5758188"/>
            <a:ext cx="396851" cy="384714"/>
          </a:xfrm>
          <a:prstGeom prst="rightArrow">
            <a:avLst>
              <a:gd name="adj1" fmla="val 26041"/>
              <a:gd name="adj2" fmla="val 50000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3536208" y="4865902"/>
            <a:ext cx="261848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Deformation</a:t>
            </a:r>
            <a:r>
              <a:rPr lang="cs-CZ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cells</a:t>
            </a:r>
            <a:endParaRPr lang="cs-CZ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Picture 10" descr="bloomUpperSaranac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93" y="1247631"/>
            <a:ext cx="1842190" cy="18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31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0" y="1185002"/>
            <a:ext cx="9721851" cy="145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1959 –</a:t>
            </a:r>
            <a:r>
              <a:rPr lang="en-US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R. </a:t>
            </a:r>
            <a:r>
              <a:rPr lang="cs-CZ" sz="2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Feynmen</a:t>
            </a:r>
            <a:r>
              <a:rPr lang="en-US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cs-CZ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APS meeting, </a:t>
            </a:r>
            <a:r>
              <a:rPr lang="cs-CZ" sz="2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Pasadena</a:t>
            </a:r>
            <a:endParaRPr lang="cs-CZ" sz="2200" dirty="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dirty="0" smtClean="0"/>
              <a:t>„</a:t>
            </a:r>
            <a:r>
              <a:rPr lang="en-US" sz="2200" b="1" dirty="0"/>
              <a:t>There‘s Plenty of Room at the Bottom” </a:t>
            </a:r>
            <a:r>
              <a:rPr lang="cs-CZ" sz="2200" b="1" dirty="0"/>
              <a:t> 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vision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nanonotechnologies</a:t>
            </a:r>
            <a:endParaRPr lang="en-US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prediction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discovery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memory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chip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method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nanomanipulation</a:t>
            </a:r>
            <a:endParaRPr lang="cs-CZ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710" y="2963243"/>
            <a:ext cx="4629693" cy="247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6638859"/>
            <a:ext cx="9721850" cy="922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34535" y="5738457"/>
            <a:ext cx="7362344" cy="136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dirty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1981 – </a:t>
            </a:r>
            <a:r>
              <a:rPr lang="cs-CZ" sz="2200" dirty="0" err="1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scanning</a:t>
            </a:r>
            <a:r>
              <a:rPr lang="cs-CZ" sz="2200" dirty="0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200" dirty="0" err="1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tunneling</a:t>
            </a:r>
            <a:r>
              <a:rPr lang="cs-CZ" sz="2200" dirty="0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200" dirty="0" err="1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microscopy</a:t>
            </a:r>
            <a:r>
              <a:rPr lang="cs-CZ" sz="2200" dirty="0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200" dirty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(STM)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dirty="0" smtClean="0"/>
              <a:t>possibility </a:t>
            </a:r>
            <a:r>
              <a:rPr lang="en-US" sz="2400" b="1" dirty="0"/>
              <a:t>of </a:t>
            </a:r>
            <a:r>
              <a:rPr lang="en-US" sz="2400" b="1" dirty="0" smtClean="0"/>
              <a:t>3D </a:t>
            </a:r>
            <a:r>
              <a:rPr lang="cs-CZ" sz="2400" b="1" dirty="0" err="1" smtClean="0"/>
              <a:t>imaging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with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atomic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resolution</a:t>
            </a:r>
            <a:r>
              <a:rPr lang="cs-CZ" sz="2400" b="1" dirty="0" smtClean="0"/>
              <a:t> </a:t>
            </a:r>
            <a:r>
              <a:rPr lang="en-US" sz="2400" b="1" dirty="0" smtClean="0"/>
              <a:t>Nobel </a:t>
            </a:r>
            <a:r>
              <a:rPr lang="en-US" sz="2400" b="1" dirty="0"/>
              <a:t>Prize - Binning, Rohrer - 1986</a:t>
            </a:r>
            <a:endParaRPr lang="cs-CZ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0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05" y="2852976"/>
            <a:ext cx="4044020" cy="269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632" y="4573515"/>
            <a:ext cx="1014381" cy="1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35" descr="xeontop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63" y="5608994"/>
            <a:ext cx="2160240" cy="179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3326696" y="5212371"/>
            <a:ext cx="906364" cy="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cs-CZ" sz="2200" b="1"/>
              <a:t> 1965</a:t>
            </a:r>
          </a:p>
        </p:txBody>
      </p:sp>
      <p:sp>
        <p:nvSpPr>
          <p:cNvPr id="4" name="Obdélník 3"/>
          <p:cNvSpPr/>
          <p:nvPr/>
        </p:nvSpPr>
        <p:spPr>
          <a:xfrm>
            <a:off x="3382240" y="27632"/>
            <a:ext cx="4014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Nanohistory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…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b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lang="cs-CZ" sz="28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W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hen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noProof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did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noProof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it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start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cs-CZ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68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15888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Nanoiron</a:t>
            </a:r>
            <a:r>
              <a:rPr kumimoji="0" lang="en-US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  as a multipronged</a:t>
            </a:r>
            <a:r>
              <a:rPr kumimoji="0" lang="en-US" sz="2800" b="1" i="0" u="none" strike="noStrike" kern="0" cap="none" spc="0" normalizeH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 weapon against</a:t>
            </a:r>
            <a:r>
              <a:rPr kumimoji="0" lang="en-US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 cyanobacteria</a:t>
            </a:r>
          </a:p>
        </p:txBody>
      </p:sp>
      <p:sp>
        <p:nvSpPr>
          <p:cNvPr id="25" name="Obdélník 24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-30945" y="901774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49" y="1116335"/>
            <a:ext cx="5959761" cy="314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3" y="1121314"/>
            <a:ext cx="283041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5523" y="4415983"/>
            <a:ext cx="663040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modes of action: </a:t>
            </a:r>
          </a:p>
          <a:p>
            <a:pPr marL="457200" indent="-457200">
              <a:buAutoNum type="arabicParenR"/>
            </a:pPr>
            <a:r>
              <a:rPr lang="en-US" i="1" dirty="0" smtClean="0"/>
              <a:t>Preventive mode</a:t>
            </a:r>
            <a:r>
              <a:rPr lang="en-US" dirty="0" smtClean="0"/>
              <a:t> – removal of bioavailable phosphorus.</a:t>
            </a:r>
          </a:p>
          <a:p>
            <a:pPr marL="457200" indent="-457200">
              <a:buAutoNum type="arabicParenR"/>
            </a:pPr>
            <a:r>
              <a:rPr lang="en-US" i="1" dirty="0" smtClean="0"/>
              <a:t>Destructive mode –</a:t>
            </a:r>
            <a:r>
              <a:rPr lang="en-US" dirty="0" smtClean="0"/>
              <a:t> cell destruction</a:t>
            </a:r>
          </a:p>
          <a:p>
            <a:pPr marL="457200" indent="-457200">
              <a:buAutoNum type="arabicParenR"/>
            </a:pPr>
            <a:r>
              <a:rPr lang="en-US" i="1" dirty="0" smtClean="0"/>
              <a:t>Immobilization mode </a:t>
            </a:r>
            <a:r>
              <a:rPr lang="en-US" dirty="0" smtClean="0"/>
              <a:t>– ability to immobilize </a:t>
            </a:r>
            <a:r>
              <a:rPr lang="en-US" dirty="0" err="1" smtClean="0"/>
              <a:t>microcystin</a:t>
            </a:r>
            <a:r>
              <a:rPr lang="en-US" dirty="0" smtClean="0"/>
              <a:t> on the large and positively charged surface of the non-toxic and environmentally benign ferric hydroxide</a:t>
            </a:r>
          </a:p>
          <a:p>
            <a:pPr marL="457200" indent="-457200">
              <a:buAutoNum type="arabicParenR"/>
            </a:pPr>
            <a:r>
              <a:rPr lang="en-US" i="1" dirty="0" smtClean="0"/>
              <a:t>Physical mode</a:t>
            </a:r>
            <a:r>
              <a:rPr lang="en-US" dirty="0" smtClean="0"/>
              <a:t> - formation of a highly flocculated waste product consisting of destroyed biomass </a:t>
            </a:r>
            <a:endParaRPr lang="cs-CZ" dirty="0" smtClean="0"/>
          </a:p>
          <a:p>
            <a:r>
              <a:rPr lang="cs-CZ" dirty="0"/>
              <a:t>	</a:t>
            </a:r>
            <a:r>
              <a:rPr lang="cs-CZ" dirty="0" smtClean="0"/>
              <a:t>			</a:t>
            </a:r>
            <a:r>
              <a:rPr lang="en-US" dirty="0" smtClean="0"/>
              <a:t>and Fe(OH)</a:t>
            </a:r>
            <a:r>
              <a:rPr lang="en-US" baseline="-25000" dirty="0" smtClean="0"/>
              <a:t>3</a:t>
            </a:r>
            <a:endParaRPr lang="en-US" dirty="0"/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1275222" y="1955793"/>
            <a:ext cx="3590864" cy="92333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spite of the cell destruction, </a:t>
            </a:r>
            <a:r>
              <a:rPr lang="en-US" sz="1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microcystin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is not </a:t>
            </a:r>
            <a:r>
              <a:rPr lang="cs-CZ" sz="1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released</a:t>
            </a:r>
            <a:r>
              <a:rPr lang="en-US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the water column</a:t>
            </a:r>
            <a:r>
              <a:rPr lang="cs-CZ" sz="1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n-US" sz="1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30721" y="7124069"/>
            <a:ext cx="966018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B. Maršálek et al. </a:t>
            </a:r>
            <a:r>
              <a:rPr lang="cs-CZ" i="1" dirty="0" smtClean="0"/>
              <a:t>ES</a:t>
            </a:r>
            <a:r>
              <a:rPr lang="cs-CZ" dirty="0" smtClean="0"/>
              <a:t>T </a:t>
            </a:r>
            <a:r>
              <a:rPr lang="en-US" dirty="0" smtClean="0"/>
              <a:t>46,</a:t>
            </a:r>
            <a:r>
              <a:rPr lang="cs-CZ" dirty="0" smtClean="0"/>
              <a:t> </a:t>
            </a:r>
            <a:r>
              <a:rPr lang="en-US" dirty="0" smtClean="0"/>
              <a:t>2316</a:t>
            </a:r>
            <a:r>
              <a:rPr lang="cs-CZ" dirty="0" smtClean="0"/>
              <a:t>, </a:t>
            </a:r>
            <a:r>
              <a:rPr lang="en-US" dirty="0" smtClean="0"/>
              <a:t>2012</a:t>
            </a:r>
            <a:r>
              <a:rPr lang="cs-CZ" dirty="0" smtClean="0"/>
              <a:t>; R</a:t>
            </a:r>
            <a:r>
              <a:rPr lang="cs-CZ" dirty="0"/>
              <a:t>. Zbořil et. al. </a:t>
            </a:r>
            <a:r>
              <a:rPr lang="cs-CZ" dirty="0" smtClean="0"/>
              <a:t>PCT/CZ2011/0075.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980347" y="1280288"/>
            <a:ext cx="288032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</a:t>
            </a:r>
            <a:r>
              <a:rPr lang="en-US" dirty="0" smtClean="0"/>
              <a:t>commercial herbicide</a:t>
            </a:r>
            <a:endParaRPr lang="en-US" dirty="0"/>
          </a:p>
        </p:txBody>
      </p:sp>
      <p:cxnSp>
        <p:nvCxnSpPr>
          <p:cNvPr id="16" name="Přímá spojnice se šipkou 15"/>
          <p:cNvCxnSpPr/>
          <p:nvPr/>
        </p:nvCxnSpPr>
        <p:spPr bwMode="auto">
          <a:xfrm flipH="1" flipV="1">
            <a:off x="5085601" y="1665009"/>
            <a:ext cx="308689" cy="1714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ovéPole 17"/>
          <p:cNvSpPr txBox="1"/>
          <p:nvPr/>
        </p:nvSpPr>
        <p:spPr>
          <a:xfrm>
            <a:off x="6437287" y="3850967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Before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7445399" y="3850967"/>
            <a:ext cx="2093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After</a:t>
            </a:r>
            <a:r>
              <a:rPr lang="cs-CZ" sz="1600" dirty="0" smtClean="0"/>
              <a:t> </a:t>
            </a:r>
            <a:r>
              <a:rPr lang="cs-CZ" sz="1600" dirty="0" err="1" smtClean="0"/>
              <a:t>nZVI</a:t>
            </a:r>
            <a:r>
              <a:rPr lang="cs-CZ" sz="1600" dirty="0" smtClean="0"/>
              <a:t> </a:t>
            </a:r>
            <a:r>
              <a:rPr lang="cs-CZ" sz="1600" dirty="0" err="1" smtClean="0"/>
              <a:t>treatment</a:t>
            </a:r>
            <a:endParaRPr lang="cs-CZ" sz="1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95" y="4263138"/>
            <a:ext cx="264795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Přímá spojnice se šipkou 22"/>
          <p:cNvCxnSpPr/>
          <p:nvPr/>
        </p:nvCxnSpPr>
        <p:spPr bwMode="auto">
          <a:xfrm flipH="1">
            <a:off x="5239945" y="6876975"/>
            <a:ext cx="1701398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Přímá spojnice se šipkou 25"/>
          <p:cNvCxnSpPr/>
          <p:nvPr/>
        </p:nvCxnSpPr>
        <p:spPr bwMode="auto">
          <a:xfrm flipH="1">
            <a:off x="5249103" y="6585535"/>
            <a:ext cx="1701398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5207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412653" y="142950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err="1" smtClean="0">
                <a:latin typeface="Arial"/>
              </a:rPr>
              <a:t>Nanoferrates</a:t>
            </a:r>
            <a:r>
              <a:rPr lang="cs-CZ" kern="0" dirty="0" smtClean="0">
                <a:latin typeface="Arial"/>
              </a:rPr>
              <a:t> (IV,V,VI) </a:t>
            </a:r>
            <a:r>
              <a:rPr lang="cs-CZ" kern="0" dirty="0" err="1" smtClean="0">
                <a:latin typeface="Arial"/>
              </a:rPr>
              <a:t>for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advanced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water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treatment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25" name="Obdélník 24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bdélník 28"/>
          <p:cNvSpPr/>
          <p:nvPr/>
        </p:nvSpPr>
        <p:spPr bwMode="auto">
          <a:xfrm>
            <a:off x="0" y="900311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2" descr="C:\Users\mploteny\Desktop\NANORADI\2011_12_20\P10606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75" y="2390930"/>
            <a:ext cx="280831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mploteny\Desktop\NANORADI\201202A0\0802201212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1" y="1232323"/>
            <a:ext cx="1911231" cy="254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1" y="4092494"/>
            <a:ext cx="1243648" cy="272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09" y="5036077"/>
            <a:ext cx="1027442" cy="161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5004941" y="1075316"/>
            <a:ext cx="4608512" cy="203132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342900" indent="-342900" algn="ctr">
              <a:buFontTx/>
              <a:buChar char="-"/>
            </a:pPr>
            <a:r>
              <a:rPr lang="en-US" sz="1800" dirty="0" smtClean="0"/>
              <a:t>Reactor for ferrates application working in nitrogen atmosphere </a:t>
            </a:r>
          </a:p>
          <a:p>
            <a:pPr marL="342900" indent="-342900" algn="ctr">
              <a:buFontTx/>
              <a:buChar char="-"/>
            </a:pPr>
            <a:r>
              <a:rPr lang="en-US" sz="1800" dirty="0" smtClean="0"/>
              <a:t>Control and measurement of pH, ORP, temperature,</a:t>
            </a:r>
            <a:r>
              <a:rPr lang="cs-CZ" sz="1800" dirty="0" smtClean="0"/>
              <a:t> </a:t>
            </a:r>
            <a:r>
              <a:rPr lang="en-US" sz="1800" dirty="0" smtClean="0"/>
              <a:t>dosage</a:t>
            </a:r>
          </a:p>
          <a:p>
            <a:pPr algn="ctr"/>
            <a:r>
              <a:rPr lang="en-US" sz="1800" dirty="0" smtClean="0"/>
              <a:t>- High efficiency of removal of e.g. aromatic compounds, cyanides, heavy metals,</a:t>
            </a:r>
            <a:r>
              <a:rPr lang="cs-CZ" sz="1800" dirty="0" smtClean="0"/>
              <a:t> </a:t>
            </a:r>
            <a:r>
              <a:rPr lang="en-US" sz="1800" dirty="0" smtClean="0"/>
              <a:t>chemical warfare agents</a:t>
            </a:r>
            <a:r>
              <a:rPr lang="cs-CZ" sz="1800" dirty="0" smtClean="0"/>
              <a:t>, 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arsenic</a:t>
            </a:r>
            <a:endParaRPr lang="en-US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/>
            </a:endParaRP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31" y="3176019"/>
            <a:ext cx="3767081" cy="254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2365283" y="1067491"/>
            <a:ext cx="2351625" cy="1015663"/>
          </a:xfrm>
          <a:prstGeom prst="rect">
            <a:avLst/>
          </a:prstGeom>
          <a:solidFill>
            <a:srgbClr val="A6E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ym typeface="Symbol"/>
              </a:rPr>
              <a:t>Collaboration with ASIO</a:t>
            </a:r>
            <a:r>
              <a:rPr lang="cs-CZ" sz="2000" b="1" dirty="0" smtClean="0">
                <a:sym typeface="Symbol"/>
              </a:rPr>
              <a:t>; </a:t>
            </a:r>
            <a:r>
              <a:rPr lang="en-US" sz="2000" b="1" dirty="0" smtClean="0">
                <a:sym typeface="Symbol"/>
              </a:rPr>
              <a:t>Patent application</a:t>
            </a:r>
          </a:p>
        </p:txBody>
      </p:sp>
      <p:pic>
        <p:nvPicPr>
          <p:cNvPr id="14" name="Obrázek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59" y="4887154"/>
            <a:ext cx="2505075" cy="225265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0" y="6888308"/>
            <a:ext cx="45728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1600" dirty="0" smtClean="0">
                <a:effectLst/>
                <a:cs typeface="Times New Roman" pitchFamily="18" charset="0"/>
              </a:rPr>
              <a:t>R</a:t>
            </a:r>
            <a:r>
              <a:rPr lang="cs-CZ" sz="1600" dirty="0">
                <a:effectLst/>
                <a:cs typeface="Times New Roman" pitchFamily="18" charset="0"/>
              </a:rPr>
              <a:t>. </a:t>
            </a:r>
            <a:r>
              <a:rPr lang="cs-CZ" sz="1600" dirty="0" err="1">
                <a:effectLst/>
                <a:cs typeface="Times New Roman" pitchFamily="18" charset="0"/>
              </a:rPr>
              <a:t>Zboril</a:t>
            </a:r>
            <a:r>
              <a:rPr lang="cs-CZ" sz="1600" dirty="0">
                <a:effectLst/>
                <a:cs typeface="Times New Roman" pitchFamily="18" charset="0"/>
              </a:rPr>
              <a:t> </a:t>
            </a:r>
            <a:r>
              <a:rPr lang="cs-CZ" sz="1600" dirty="0">
                <a:effectLst/>
              </a:rPr>
              <a:t>et al</a:t>
            </a:r>
            <a:r>
              <a:rPr lang="cs-CZ" sz="1600" dirty="0">
                <a:effectLst/>
                <a:cs typeface="Times New Roman" pitchFamily="18" charset="0"/>
              </a:rPr>
              <a:t>.</a:t>
            </a:r>
            <a:r>
              <a:rPr lang="en-US" sz="1600" dirty="0">
                <a:effectLst/>
                <a:cs typeface="Times New Roman" pitchFamily="18" charset="0"/>
              </a:rPr>
              <a:t> </a:t>
            </a:r>
            <a:r>
              <a:rPr lang="en-US" sz="1600" i="1" dirty="0" smtClean="0">
                <a:effectLst/>
              </a:rPr>
              <a:t>J</a:t>
            </a:r>
            <a:r>
              <a:rPr lang="en-US" sz="1600" i="1" dirty="0">
                <a:effectLst/>
              </a:rPr>
              <a:t>. </a:t>
            </a:r>
            <a:r>
              <a:rPr lang="cs-CZ" sz="1600" i="1" dirty="0" smtClean="0">
                <a:effectLst/>
              </a:rPr>
              <a:t>Hazard</a:t>
            </a:r>
            <a:r>
              <a:rPr lang="en-US" sz="1600" dirty="0" smtClean="0">
                <a:effectLst/>
              </a:rPr>
              <a:t>.</a:t>
            </a:r>
            <a:r>
              <a:rPr lang="cs-CZ" sz="1600" dirty="0" smtClean="0">
                <a:effectLst/>
              </a:rPr>
              <a:t> Mater</a:t>
            </a:r>
            <a:r>
              <a:rPr lang="cs-CZ" sz="1600" dirty="0"/>
              <a:t>. 211, 126, 2012</a:t>
            </a:r>
            <a:r>
              <a:rPr lang="cs-CZ" sz="1600" dirty="0" smtClean="0"/>
              <a:t>.</a:t>
            </a:r>
          </a:p>
          <a:p>
            <a:r>
              <a:rPr lang="cs-CZ" sz="1600" dirty="0" smtClean="0">
                <a:effectLst/>
              </a:rPr>
              <a:t>J. Filip et al. </a:t>
            </a:r>
            <a:r>
              <a:rPr lang="en-US" sz="1600" i="1" dirty="0" smtClean="0"/>
              <a:t>C</a:t>
            </a:r>
            <a:r>
              <a:rPr lang="cs-CZ" sz="1600" i="1" dirty="0" smtClean="0"/>
              <a:t>hem.</a:t>
            </a:r>
            <a:r>
              <a:rPr lang="en-US" sz="1600" i="1" dirty="0" smtClean="0"/>
              <a:t> </a:t>
            </a:r>
            <a:r>
              <a:rPr lang="en-US" sz="1600" i="1" dirty="0"/>
              <a:t>– </a:t>
            </a:r>
            <a:r>
              <a:rPr lang="en-US" sz="1600" i="1" dirty="0" smtClean="0"/>
              <a:t>E</a:t>
            </a:r>
            <a:r>
              <a:rPr lang="cs-CZ" sz="1600" i="1" dirty="0" err="1" smtClean="0"/>
              <a:t>ur</a:t>
            </a:r>
            <a:r>
              <a:rPr lang="en-US" sz="1600" i="1" dirty="0" smtClean="0"/>
              <a:t>. </a:t>
            </a:r>
            <a:r>
              <a:rPr lang="en-US" sz="1600" i="1" dirty="0"/>
              <a:t>J. </a:t>
            </a:r>
            <a:r>
              <a:rPr lang="en-US" sz="1600" dirty="0"/>
              <a:t>17, 10097, 2011;</a:t>
            </a:r>
            <a:endParaRPr lang="cs-CZ" sz="1600" dirty="0" smtClean="0">
              <a:effectLst/>
            </a:endParaRPr>
          </a:p>
          <a:p>
            <a:r>
              <a:rPr lang="cs-CZ" sz="1600" dirty="0" smtClean="0">
                <a:effectLst/>
              </a:rPr>
              <a:t>.</a:t>
            </a:r>
            <a:r>
              <a:rPr lang="en-US" sz="1600" dirty="0" smtClean="0">
                <a:effectLst/>
              </a:rPr>
              <a:t> </a:t>
            </a:r>
            <a:endParaRPr lang="cs-CZ" sz="1600" dirty="0">
              <a:effectLst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353312" y="5797000"/>
            <a:ext cx="2523837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ym typeface="Symbol"/>
              </a:rPr>
              <a:t>Environmentally friendly in-situ</a:t>
            </a:r>
            <a:r>
              <a:rPr lang="cs-CZ" sz="1600" b="1" dirty="0" smtClean="0">
                <a:sym typeface="Symbol"/>
              </a:rPr>
              <a:t> </a:t>
            </a:r>
            <a:r>
              <a:rPr lang="cs-CZ" sz="1600" b="1" dirty="0" err="1" smtClean="0">
                <a:sym typeface="Symbol"/>
              </a:rPr>
              <a:t>applicable</a:t>
            </a:r>
            <a:r>
              <a:rPr lang="en-US" sz="1600" b="1" dirty="0" smtClean="0">
                <a:sym typeface="Symbol"/>
              </a:rPr>
              <a:t> technology;</a:t>
            </a:r>
          </a:p>
          <a:p>
            <a:pPr algn="ctr"/>
            <a:r>
              <a:rPr lang="en-US" sz="1600" b="1" dirty="0" smtClean="0">
                <a:sym typeface="Symbol"/>
              </a:rPr>
              <a:t>magnetically separable product; arsenic embedded in crystal lattice </a:t>
            </a:r>
          </a:p>
        </p:txBody>
      </p:sp>
    </p:spTree>
    <p:extLst>
      <p:ext uri="{BB962C8B-B14F-4D97-AF65-F5344CB8AC3E}">
        <p14:creationId xmlns:p14="http://schemas.microsoft.com/office/powerpoint/2010/main" val="262555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15888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err="1" smtClean="0">
                <a:latin typeface="Arial"/>
              </a:rPr>
              <a:t>Magnetic</a:t>
            </a:r>
            <a:r>
              <a:rPr lang="cs-CZ" kern="0" dirty="0" smtClean="0">
                <a:latin typeface="Arial"/>
              </a:rPr>
              <a:t> Iron oxide </a:t>
            </a:r>
            <a:r>
              <a:rPr lang="cs-CZ" kern="0" dirty="0" err="1" smtClean="0">
                <a:latin typeface="Arial"/>
              </a:rPr>
              <a:t>nanoparticles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for</a:t>
            </a:r>
            <a:r>
              <a:rPr lang="cs-CZ" kern="0" dirty="0" smtClean="0">
                <a:latin typeface="Arial"/>
              </a:rPr>
              <a:t> MRI </a:t>
            </a:r>
            <a:r>
              <a:rPr lang="cs-CZ" kern="0" dirty="0" err="1" smtClean="0">
                <a:latin typeface="Arial"/>
              </a:rPr>
              <a:t>imaging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25" name="Obdélník 24"/>
          <p:cNvSpPr/>
          <p:nvPr/>
        </p:nvSpPr>
        <p:spPr bwMode="auto">
          <a:xfrm>
            <a:off x="28910" y="6635414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103"/>
          <p:cNvSpPr>
            <a:spLocks noChangeArrowheads="1"/>
          </p:cNvSpPr>
          <p:nvPr/>
        </p:nvSpPr>
        <p:spPr bwMode="auto">
          <a:xfrm>
            <a:off x="107950" y="6982371"/>
            <a:ext cx="7383712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cs-CZ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Kluchova, R. </a:t>
            </a:r>
            <a:r>
              <a:rPr lang="cs-CZ" sz="1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Zboril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al. </a:t>
            </a:r>
            <a:r>
              <a:rPr lang="cs-CZ" sz="16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Biomaterials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30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  <a:r>
              <a:rPr lang="cs-CZ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2855</a:t>
            </a:r>
            <a:r>
              <a:rPr lang="en-US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cs-CZ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2009. </a:t>
            </a:r>
          </a:p>
          <a:p>
            <a:pPr algn="ctr"/>
            <a:r>
              <a:rPr lang="cs-CZ" sz="16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cs-CZ" sz="1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Maslan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al. Patent No. 300445  </a:t>
            </a:r>
            <a:r>
              <a:rPr lang="cs-CZ" sz="16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Accepted</a:t>
            </a:r>
            <a:r>
              <a:rPr lang="cs-CZ" sz="16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9. 4. 2009.	</a:t>
            </a: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 </a:t>
            </a:r>
          </a:p>
        </p:txBody>
      </p:sp>
      <p:pic>
        <p:nvPicPr>
          <p:cNvPr id="5" name="Picture 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1" y="1200712"/>
            <a:ext cx="2177702" cy="301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52" y="4463009"/>
            <a:ext cx="2309813" cy="25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86" y="4445546"/>
            <a:ext cx="2809875" cy="253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205312" y="2968626"/>
            <a:ext cx="2093843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-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Fe</a:t>
            </a:r>
            <a:r>
              <a:rPr lang="cs-CZ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2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O</a:t>
            </a:r>
            <a:r>
              <a:rPr lang="cs-CZ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3</a:t>
            </a:r>
            <a:r>
              <a:rPr lang="cs-CZ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/bentonite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69015" y="6480721"/>
            <a:ext cx="1657350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Lumirem</a:t>
            </a:r>
            <a:endParaRPr lang="cs-CZ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sym typeface="Symbol" pitchFamily="18" charset="2"/>
            </a:endParaRPr>
          </a:p>
        </p:txBody>
      </p:sp>
      <p:sp>
        <p:nvSpPr>
          <p:cNvPr id="13" name="Line 100"/>
          <p:cNvSpPr>
            <a:spLocks noChangeShapeType="1"/>
          </p:cNvSpPr>
          <p:nvPr/>
        </p:nvSpPr>
        <p:spPr bwMode="auto">
          <a:xfrm>
            <a:off x="5299155" y="4916361"/>
            <a:ext cx="512661" cy="309131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/>
          <a:lstStyle/>
          <a:p>
            <a:endParaRPr lang="cs-CZ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101203" y="1044327"/>
            <a:ext cx="595858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one-step thermal decomposition of iron(II) acetate in air at 400 </a:t>
            </a:r>
            <a:r>
              <a:rPr lang="cs-CZ" dirty="0" smtClean="0"/>
              <a:t>°</a:t>
            </a:r>
            <a:r>
              <a:rPr lang="en-US" dirty="0" smtClean="0"/>
              <a:t>C</a:t>
            </a:r>
            <a:r>
              <a:rPr lang="cs-CZ" dirty="0" smtClean="0"/>
              <a:t> </a:t>
            </a:r>
            <a:r>
              <a:rPr lang="cs-CZ" sz="1800" dirty="0">
                <a:sym typeface="Symbol"/>
              </a:rPr>
              <a:t></a:t>
            </a:r>
            <a:r>
              <a:rPr lang="cs-CZ" dirty="0" smtClean="0"/>
              <a:t> </a:t>
            </a:r>
            <a:r>
              <a:rPr lang="cs-CZ" dirty="0" err="1" smtClean="0"/>
              <a:t>nearly</a:t>
            </a:r>
            <a:r>
              <a:rPr lang="cs-CZ" dirty="0" smtClean="0"/>
              <a:t> </a:t>
            </a:r>
            <a:r>
              <a:rPr lang="cs-CZ" dirty="0" err="1" smtClean="0"/>
              <a:t>monodispersed</a:t>
            </a:r>
            <a:r>
              <a:rPr lang="cs-CZ" dirty="0" smtClean="0"/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superparamagnetic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maghemite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nanoparticles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717" y="2406487"/>
            <a:ext cx="3114400" cy="18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582194" y="2013823"/>
            <a:ext cx="86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-Fe</a:t>
            </a:r>
            <a:r>
              <a:rPr lang="cs-CZ" sz="16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2</a:t>
            </a:r>
            <a:r>
              <a:rPr lang="cs-CZ" sz="1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O</a:t>
            </a:r>
            <a:r>
              <a:rPr lang="cs-CZ" sz="16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3</a:t>
            </a:r>
            <a:endParaRPr lang="cs-CZ" sz="16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V="1">
            <a:off x="6535339" y="3292475"/>
            <a:ext cx="142875" cy="504825"/>
          </a:xfrm>
          <a:prstGeom prst="line">
            <a:avLst/>
          </a:prstGeom>
          <a:noFill/>
          <a:ln w="25400">
            <a:solidFill>
              <a:srgbClr val="FFFF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6295296" y="2391965"/>
            <a:ext cx="3190747" cy="1569660"/>
          </a:xfrm>
          <a:prstGeom prst="rect">
            <a:avLst/>
          </a:prstGeom>
          <a:solidFill>
            <a:srgbClr val="A6E8F8"/>
          </a:solidFill>
        </p:spPr>
        <p:txBody>
          <a:bodyPr wrap="square">
            <a:spAutoFit/>
          </a:bodyPr>
          <a:lstStyle/>
          <a:p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disperison</a:t>
            </a:r>
            <a:r>
              <a:rPr lang="cs-CZ" dirty="0"/>
              <a:t> in bentonite matrix </a:t>
            </a:r>
            <a:r>
              <a:rPr lang="cs-CZ" sz="2000" dirty="0">
                <a:sym typeface="Symbol"/>
              </a:rPr>
              <a:t> </a:t>
            </a:r>
            <a:r>
              <a:rPr lang="cs-CZ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highly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and cheap </a:t>
            </a:r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oral</a:t>
            </a:r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MRI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negative contrast agent </a:t>
            </a:r>
            <a:r>
              <a:rPr lang="cs-CZ" dirty="0" err="1" smtClean="0"/>
              <a:t>for</a:t>
            </a:r>
            <a:r>
              <a:rPr lang="en-US" dirty="0" smtClean="0"/>
              <a:t> </a:t>
            </a:r>
            <a:r>
              <a:rPr lang="en-US" dirty="0"/>
              <a:t>gastrointestinal </a:t>
            </a:r>
            <a:r>
              <a:rPr lang="en-US" dirty="0" err="1"/>
              <a:t>trac</a:t>
            </a:r>
            <a:r>
              <a:rPr lang="cs-CZ" dirty="0" smtClean="0"/>
              <a:t>t</a:t>
            </a:r>
            <a:endParaRPr lang="cs-CZ" dirty="0"/>
          </a:p>
        </p:txBody>
      </p:sp>
      <p:cxnSp>
        <p:nvCxnSpPr>
          <p:cNvPr id="18" name="Přímá spojnice se šipkou 17"/>
          <p:cNvCxnSpPr/>
          <p:nvPr/>
        </p:nvCxnSpPr>
        <p:spPr bwMode="auto">
          <a:xfrm flipV="1">
            <a:off x="3205312" y="2350373"/>
            <a:ext cx="376882" cy="35580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TextovéPole 18"/>
          <p:cNvSpPr txBox="1"/>
          <p:nvPr/>
        </p:nvSpPr>
        <p:spPr>
          <a:xfrm>
            <a:off x="4792397" y="4531640"/>
            <a:ext cx="13304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 smtClean="0">
                <a:solidFill>
                  <a:schemeClr val="bg1"/>
                </a:solidFill>
              </a:rPr>
              <a:t>gall</a:t>
            </a:r>
            <a:r>
              <a:rPr lang="cs-CZ" sz="1600" b="1" dirty="0" smtClean="0">
                <a:solidFill>
                  <a:schemeClr val="bg1"/>
                </a:solidFill>
              </a:rPr>
              <a:t> stone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490446" y="4577807"/>
            <a:ext cx="17331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cs-CZ" sz="1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-</a:t>
            </a:r>
            <a:r>
              <a:rPr lang="cs-CZ" sz="1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Fe</a:t>
            </a:r>
            <a:r>
              <a:rPr lang="cs-CZ" sz="1600" b="1" baseline="-25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2</a:t>
            </a:r>
            <a:r>
              <a:rPr lang="cs-CZ" sz="1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O</a:t>
            </a:r>
            <a:r>
              <a:rPr lang="cs-CZ" sz="1600" b="1" baseline="-250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3</a:t>
            </a:r>
            <a:r>
              <a:rPr lang="cs-CZ" sz="1600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sym typeface="Symbol" pitchFamily="18" charset="2"/>
              </a:rPr>
              <a:t>/bentonite</a:t>
            </a:r>
            <a:endParaRPr lang="cs-CZ" sz="1600" b="1" dirty="0">
              <a:solidFill>
                <a:schemeClr val="accent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678214" y="4657371"/>
            <a:ext cx="1004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s</a:t>
            </a:r>
            <a:r>
              <a:rPr lang="cs-CZ" sz="1600" b="1" dirty="0" err="1" smtClean="0">
                <a:solidFill>
                  <a:schemeClr val="bg1"/>
                </a:solidFill>
              </a:rPr>
              <a:t>mall</a:t>
            </a:r>
            <a:r>
              <a:rPr lang="cs-CZ" sz="1600" b="1" dirty="0" smtClean="0">
                <a:solidFill>
                  <a:schemeClr val="bg1"/>
                </a:solidFill>
              </a:rPr>
              <a:t> </a:t>
            </a:r>
            <a:r>
              <a:rPr lang="cs-CZ" sz="1600" b="1" dirty="0" err="1" smtClean="0">
                <a:solidFill>
                  <a:schemeClr val="bg1"/>
                </a:solidFill>
              </a:rPr>
              <a:t>bowel</a:t>
            </a:r>
            <a:endParaRPr lang="cs-CZ" sz="1600" b="1" dirty="0">
              <a:solidFill>
                <a:schemeClr val="bg1"/>
              </a:solidFill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7553255" y="4531640"/>
            <a:ext cx="2166560" cy="2585323"/>
          </a:xfrm>
          <a:prstGeom prst="rect">
            <a:avLst/>
          </a:prstGeom>
          <a:solidFill>
            <a:srgbClr val="A6E8F8"/>
          </a:solidFill>
        </p:spPr>
        <p:txBody>
          <a:bodyPr wrap="square">
            <a:spAutoFit/>
          </a:bodyPr>
          <a:lstStyle/>
          <a:p>
            <a:r>
              <a:rPr lang="cs-CZ" sz="1800" dirty="0" smtClean="0"/>
              <a:t>2010-2011: </a:t>
            </a:r>
            <a:r>
              <a:rPr lang="cs-CZ" sz="1800" dirty="0" err="1" smtClean="0"/>
              <a:t>clinical</a:t>
            </a:r>
            <a:r>
              <a:rPr lang="cs-CZ" sz="1800" dirty="0" smtClean="0"/>
              <a:t> </a:t>
            </a:r>
            <a:r>
              <a:rPr lang="cs-CZ" sz="1800" dirty="0" err="1"/>
              <a:t>trials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more </a:t>
            </a:r>
            <a:r>
              <a:rPr lang="cs-CZ" sz="1800" dirty="0" err="1"/>
              <a:t>than</a:t>
            </a:r>
            <a:r>
              <a:rPr lang="cs-CZ" sz="1800" dirty="0"/>
              <a:t> 100 </a:t>
            </a:r>
            <a:r>
              <a:rPr lang="cs-CZ" sz="1800" dirty="0" err="1" smtClean="0"/>
              <a:t>patients</a:t>
            </a:r>
            <a:r>
              <a:rPr lang="cs-CZ" sz="1800" dirty="0" smtClean="0"/>
              <a:t> (FN Olomouc, </a:t>
            </a:r>
            <a:r>
              <a:rPr lang="cs-CZ" sz="1800" dirty="0" err="1" smtClean="0"/>
              <a:t>Banska</a:t>
            </a:r>
            <a:r>
              <a:rPr lang="cs-CZ" sz="1800" dirty="0" smtClean="0"/>
              <a:t> Bystrica)</a:t>
            </a:r>
          </a:p>
          <a:p>
            <a:r>
              <a:rPr lang="en-US" sz="1800" dirty="0"/>
              <a:t>negotiation on the license </a:t>
            </a:r>
            <a:r>
              <a:rPr lang="en-US" sz="1800" dirty="0" smtClean="0"/>
              <a:t>conditions</a:t>
            </a:r>
            <a:r>
              <a:rPr lang="cs-CZ" sz="1800" dirty="0" smtClean="0"/>
              <a:t> </a:t>
            </a:r>
            <a:r>
              <a:rPr lang="cs-CZ" sz="1800" dirty="0" smtClean="0"/>
              <a:t>– MEDIHOPE, GML </a:t>
            </a:r>
            <a:r>
              <a:rPr lang="cs-CZ" sz="1800" dirty="0" err="1" smtClean="0"/>
              <a:t>Health</a:t>
            </a:r>
            <a:r>
              <a:rPr lang="cs-CZ" sz="1800" dirty="0" smtClean="0"/>
              <a:t> Care</a:t>
            </a:r>
            <a:r>
              <a:rPr lang="en-US" sz="1800" dirty="0" smtClean="0"/>
              <a:t> </a:t>
            </a:r>
            <a:endParaRPr lang="cs-CZ" sz="1800" dirty="0"/>
          </a:p>
        </p:txBody>
      </p:sp>
      <p:grpSp>
        <p:nvGrpSpPr>
          <p:cNvPr id="24" name="Group 4"/>
          <p:cNvGrpSpPr>
            <a:grpSpLocks/>
          </p:cNvGrpSpPr>
          <p:nvPr/>
        </p:nvGrpSpPr>
        <p:grpSpPr bwMode="auto">
          <a:xfrm>
            <a:off x="2418464" y="4463009"/>
            <a:ext cx="2455897" cy="2522537"/>
            <a:chOff x="249" y="1026"/>
            <a:chExt cx="2132" cy="2132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026"/>
              <a:ext cx="2132" cy="2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Line 6"/>
            <p:cNvSpPr>
              <a:spLocks noChangeShapeType="1"/>
            </p:cNvSpPr>
            <p:nvPr/>
          </p:nvSpPr>
          <p:spPr bwMode="auto">
            <a:xfrm flipH="1">
              <a:off x="816" y="1117"/>
              <a:ext cx="0" cy="34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cs-CZ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cs-CZ"/>
            </a:p>
          </p:txBody>
        </p:sp>
      </p:grpSp>
      <p:sp>
        <p:nvSpPr>
          <p:cNvPr id="28" name="TextovéPole 27"/>
          <p:cNvSpPr txBox="1"/>
          <p:nvPr/>
        </p:nvSpPr>
        <p:spPr>
          <a:xfrm>
            <a:off x="3393753" y="4501928"/>
            <a:ext cx="163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chemeClr val="bg1"/>
                </a:solidFill>
              </a:rPr>
              <a:t>extraluminal</a:t>
            </a:r>
            <a:r>
              <a:rPr lang="cs-CZ" sz="1600" b="1" dirty="0">
                <a:solidFill>
                  <a:schemeClr val="bg1"/>
                </a:solidFill>
              </a:rPr>
              <a:t> </a:t>
            </a:r>
            <a:r>
              <a:rPr lang="cs-CZ" sz="1600" b="1" dirty="0" err="1" smtClean="0">
                <a:solidFill>
                  <a:schemeClr val="bg1"/>
                </a:solidFill>
              </a:rPr>
              <a:t>metastases</a:t>
            </a:r>
            <a:r>
              <a:rPr lang="cs-CZ" sz="1600" b="1" dirty="0" smtClean="0">
                <a:solidFill>
                  <a:schemeClr val="bg1"/>
                </a:solidFill>
              </a:rPr>
              <a:t> </a:t>
            </a:r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15888"/>
            <a:ext cx="499924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>
                <a:latin typeface="Arial"/>
              </a:rPr>
              <a:t>I</a:t>
            </a:r>
            <a:r>
              <a:rPr lang="cs-CZ" kern="0" dirty="0" smtClean="0">
                <a:latin typeface="Arial"/>
              </a:rPr>
              <a:t>ron oxide </a:t>
            </a:r>
            <a:r>
              <a:rPr lang="cs-CZ" kern="0" dirty="0" err="1" smtClean="0">
                <a:latin typeface="Arial"/>
              </a:rPr>
              <a:t>films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for</a:t>
            </a:r>
            <a:r>
              <a:rPr lang="cs-CZ" kern="0" dirty="0" smtClean="0">
                <a:latin typeface="Arial"/>
              </a:rPr>
              <a:t> direct </a:t>
            </a:r>
            <a:r>
              <a:rPr lang="cs-CZ" kern="0" dirty="0" err="1" smtClean="0">
                <a:latin typeface="Arial"/>
              </a:rPr>
              <a:t>solar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splitting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of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water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58" y="5593670"/>
            <a:ext cx="5105815" cy="1975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5581006" y="6847418"/>
            <a:ext cx="3708797" cy="5847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600" dirty="0"/>
              <a:t>K. </a:t>
            </a:r>
            <a:r>
              <a:rPr lang="cs-CZ" sz="1600" dirty="0" err="1" smtClean="0"/>
              <a:t>Sivula</a:t>
            </a:r>
            <a:r>
              <a:rPr lang="en-US" sz="1600" dirty="0" smtClean="0"/>
              <a:t>, R. </a:t>
            </a:r>
            <a:r>
              <a:rPr lang="en-US" sz="1600" dirty="0" err="1"/>
              <a:t>Z</a:t>
            </a:r>
            <a:r>
              <a:rPr lang="en-US" sz="1600" dirty="0" err="1" smtClean="0"/>
              <a:t>boril</a:t>
            </a:r>
            <a:r>
              <a:rPr lang="cs-CZ" sz="1600" dirty="0" smtClean="0"/>
              <a:t> et al. </a:t>
            </a:r>
            <a:r>
              <a:rPr lang="cs-CZ" sz="1600" i="1" dirty="0" smtClean="0"/>
              <a:t>J</a:t>
            </a:r>
            <a:r>
              <a:rPr lang="cs-CZ" sz="1600" i="1" dirty="0"/>
              <a:t>. </a:t>
            </a:r>
            <a:r>
              <a:rPr lang="cs-CZ" sz="1600" i="1" dirty="0" err="1"/>
              <a:t>Am</a:t>
            </a:r>
            <a:r>
              <a:rPr lang="cs-CZ" sz="1600" i="1" dirty="0"/>
              <a:t>. </a:t>
            </a:r>
            <a:r>
              <a:rPr lang="cs-CZ" sz="1600" i="1" dirty="0" err="1"/>
              <a:t>Chem</a:t>
            </a:r>
            <a:r>
              <a:rPr lang="cs-CZ" sz="1600" i="1" dirty="0"/>
              <a:t>. Soc.</a:t>
            </a:r>
            <a:r>
              <a:rPr lang="cs-CZ" sz="1600" dirty="0"/>
              <a:t> 132 (2010) </a:t>
            </a:r>
            <a:r>
              <a:rPr lang="cs-CZ" sz="1600" dirty="0" smtClean="0"/>
              <a:t>7436-7444.</a:t>
            </a:r>
            <a:endParaRPr lang="cs-CZ" sz="1600" b="1" dirty="0">
              <a:latin typeface="Times New Roman" pitchFamily="18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768466" y="1118947"/>
            <a:ext cx="3772980" cy="1938992"/>
          </a:xfrm>
          <a:prstGeom prst="rect">
            <a:avLst/>
          </a:prstGeom>
          <a:solidFill>
            <a:srgbClr val="A6E8F8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/>
              <a:t>Mesoporous</a:t>
            </a:r>
            <a:r>
              <a:rPr lang="cs-CZ" sz="2000" dirty="0" smtClean="0"/>
              <a:t> hematite </a:t>
            </a:r>
            <a:r>
              <a:rPr lang="cs-CZ" sz="2000" dirty="0" err="1" smtClean="0"/>
              <a:t>prepared</a:t>
            </a:r>
            <a:r>
              <a:rPr lang="cs-CZ" sz="2000" dirty="0" smtClean="0"/>
              <a:t> </a:t>
            </a:r>
            <a:r>
              <a:rPr lang="cs-CZ" sz="2000" dirty="0"/>
              <a:t>by a </a:t>
            </a:r>
            <a:r>
              <a:rPr lang="cs-CZ" sz="2000" dirty="0" err="1" smtClean="0"/>
              <a:t>solution-based</a:t>
            </a:r>
            <a:r>
              <a:rPr lang="cs-CZ" sz="2000" dirty="0" smtClean="0"/>
              <a:t> </a:t>
            </a:r>
            <a:r>
              <a:rPr lang="cs-CZ" sz="2000" dirty="0" err="1" smtClean="0"/>
              <a:t>colloidal</a:t>
            </a:r>
            <a:r>
              <a:rPr lang="cs-CZ" sz="2000" dirty="0" smtClean="0"/>
              <a:t> </a:t>
            </a:r>
            <a:r>
              <a:rPr lang="cs-CZ" sz="2000" dirty="0" err="1" smtClean="0"/>
              <a:t>approach</a:t>
            </a:r>
            <a:r>
              <a:rPr lang="cs-CZ" sz="2000" dirty="0" smtClean="0"/>
              <a:t> </a:t>
            </a:r>
            <a:r>
              <a:rPr lang="cs-CZ" sz="2000" dirty="0" smtClean="0">
                <a:sym typeface="Symbol"/>
              </a:rPr>
              <a:t> a </a:t>
            </a:r>
            <a:r>
              <a:rPr lang="cs-CZ" sz="2000" dirty="0" err="1" smtClean="0">
                <a:sym typeface="Symbol"/>
              </a:rPr>
              <a:t>drastic</a:t>
            </a:r>
            <a:r>
              <a:rPr lang="cs-CZ" sz="2000" dirty="0" smtClean="0">
                <a:sym typeface="Symbol"/>
              </a:rPr>
              <a:t> </a:t>
            </a:r>
            <a:r>
              <a:rPr lang="cs-CZ" sz="2000" dirty="0" err="1" smtClean="0">
                <a:sym typeface="Symbol"/>
              </a:rPr>
              <a:t>effect</a:t>
            </a:r>
            <a:r>
              <a:rPr lang="cs-CZ" sz="2000" dirty="0" smtClean="0">
                <a:sym typeface="Symbol"/>
              </a:rPr>
              <a:t> </a:t>
            </a:r>
            <a:r>
              <a:rPr lang="cs-CZ" sz="2000" dirty="0" err="1" smtClean="0">
                <a:sym typeface="Symbol"/>
              </a:rPr>
              <a:t>of</a:t>
            </a:r>
            <a:r>
              <a:rPr lang="cs-CZ" sz="2000" dirty="0" smtClean="0">
                <a:sym typeface="Symbol"/>
              </a:rPr>
              <a:t>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sintering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temperature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</a:t>
            </a:r>
            <a:r>
              <a:rPr lang="cs-CZ" sz="2000" dirty="0" smtClean="0">
                <a:sym typeface="Symbol"/>
              </a:rPr>
              <a:t>on </a:t>
            </a:r>
            <a:r>
              <a:rPr lang="cs-CZ" sz="2000" dirty="0" err="1" smtClean="0">
                <a:sym typeface="Symbol"/>
              </a:rPr>
              <a:t>the</a:t>
            </a:r>
            <a:r>
              <a:rPr lang="cs-CZ" sz="2000" dirty="0" smtClean="0">
                <a:sym typeface="Symbol"/>
              </a:rPr>
              <a:t> </a:t>
            </a:r>
            <a:r>
              <a:rPr lang="cs-CZ" sz="2000" dirty="0" err="1" smtClean="0">
                <a:sym typeface="Symbol"/>
              </a:rPr>
              <a:t>photoactivity</a:t>
            </a:r>
            <a:r>
              <a:rPr lang="cs-CZ" sz="2000" dirty="0" smtClean="0">
                <a:sym typeface="Symbol"/>
              </a:rPr>
              <a:t> </a:t>
            </a:r>
            <a:r>
              <a:rPr lang="cs-CZ" sz="2000" dirty="0" err="1" smtClean="0">
                <a:sym typeface="Symbol"/>
              </a:rPr>
              <a:t>effieciency</a:t>
            </a:r>
            <a:r>
              <a:rPr lang="cs-CZ" sz="2000" dirty="0" smtClean="0">
                <a:sym typeface="Symbol"/>
              </a:rPr>
              <a:t> </a:t>
            </a:r>
            <a:r>
              <a:rPr lang="cs-CZ" sz="2000" dirty="0" err="1" smtClean="0">
                <a:sym typeface="Symbol"/>
              </a:rPr>
              <a:t>due</a:t>
            </a:r>
            <a:r>
              <a:rPr lang="cs-CZ" sz="2000" dirty="0" smtClean="0">
                <a:sym typeface="Symbol"/>
              </a:rPr>
              <a:t> to </a:t>
            </a:r>
            <a:r>
              <a:rPr lang="cs-CZ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Sn</a:t>
            </a:r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 doping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02" y="3317866"/>
            <a:ext cx="2464437" cy="326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6" y="2528754"/>
            <a:ext cx="5565800" cy="308868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5" y="1129389"/>
            <a:ext cx="5455184" cy="136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0" y="900311"/>
            <a:ext cx="9721850" cy="6725655"/>
          </a:xfrm>
          <a:prstGeom prst="rect">
            <a:avLst/>
          </a:prstGeom>
          <a:solidFill>
            <a:srgbClr val="ADF9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412653" y="142950"/>
            <a:ext cx="5863341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More on iron oxide </a:t>
            </a:r>
            <a:r>
              <a:rPr kumimoji="0" lang="cs-CZ" sz="2800" b="1" i="0" u="none" strike="noStrike" kern="0" cap="none" spc="0" normalizeH="0" baseline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nanoparticles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4" name="Picture 12" descr="cmatex_big_031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1" y="1116335"/>
            <a:ext cx="2276475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jpcbfk_big_0426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802" y="2378219"/>
            <a:ext cx="2265363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Cover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176" y="3476433"/>
            <a:ext cx="2271713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06" y="4555941"/>
            <a:ext cx="2263454" cy="3005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4421" y="6492683"/>
            <a:ext cx="617812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L. Machala, J. Tuček, R. </a:t>
            </a:r>
            <a:r>
              <a:rPr lang="cs-CZ" dirty="0" err="1"/>
              <a:t>Zboril</a:t>
            </a:r>
            <a:r>
              <a:rPr lang="cs-CZ" dirty="0"/>
              <a:t>: </a:t>
            </a:r>
            <a:r>
              <a:rPr lang="cs-CZ" dirty="0" err="1"/>
              <a:t>Polymorphous</a:t>
            </a:r>
            <a:r>
              <a:rPr lang="cs-CZ" dirty="0"/>
              <a:t> </a:t>
            </a:r>
            <a:r>
              <a:rPr lang="cs-CZ" dirty="0" err="1"/>
              <a:t>transformation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nanometric</a:t>
            </a:r>
            <a:r>
              <a:rPr lang="cs-CZ" dirty="0"/>
              <a:t> iron(III) oxide: A </a:t>
            </a:r>
            <a:r>
              <a:rPr lang="cs-CZ" dirty="0" err="1"/>
              <a:t>review</a:t>
            </a:r>
            <a:r>
              <a:rPr lang="cs-CZ" dirty="0"/>
              <a:t>, </a:t>
            </a:r>
            <a:r>
              <a:rPr lang="cs-CZ" i="1" dirty="0" err="1"/>
              <a:t>Chem</a:t>
            </a:r>
            <a:r>
              <a:rPr lang="cs-CZ" i="1" dirty="0"/>
              <a:t>. Mater.</a:t>
            </a:r>
            <a:r>
              <a:rPr lang="cs-CZ" dirty="0"/>
              <a:t> 23 (2011) 3255-3272. </a:t>
            </a:r>
          </a:p>
        </p:txBody>
      </p:sp>
      <p:sp>
        <p:nvSpPr>
          <p:cNvPr id="3" name="Obdélník 2"/>
          <p:cNvSpPr/>
          <p:nvPr/>
        </p:nvSpPr>
        <p:spPr>
          <a:xfrm>
            <a:off x="340569" y="5515057"/>
            <a:ext cx="4392488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J. </a:t>
            </a:r>
            <a:r>
              <a:rPr lang="cs-CZ" dirty="0" err="1"/>
              <a:t>Tucek</a:t>
            </a:r>
            <a:r>
              <a:rPr lang="cs-CZ" dirty="0"/>
              <a:t>, R. </a:t>
            </a:r>
            <a:r>
              <a:rPr lang="cs-CZ" dirty="0" err="1"/>
              <a:t>Zboril</a:t>
            </a:r>
            <a:r>
              <a:rPr lang="cs-CZ" dirty="0"/>
              <a:t>, A. </a:t>
            </a:r>
            <a:r>
              <a:rPr lang="cs-CZ" dirty="0" err="1"/>
              <a:t>Namai</a:t>
            </a:r>
            <a:r>
              <a:rPr lang="cs-CZ" dirty="0"/>
              <a:t>, S. </a:t>
            </a:r>
            <a:r>
              <a:rPr lang="cs-CZ" dirty="0" err="1"/>
              <a:t>Ohkoshi</a:t>
            </a:r>
            <a:r>
              <a:rPr lang="cs-CZ" dirty="0"/>
              <a:t>, </a:t>
            </a:r>
            <a:r>
              <a:rPr lang="cs-CZ" i="1" dirty="0" err="1" smtClean="0"/>
              <a:t>Chem</a:t>
            </a:r>
            <a:r>
              <a:rPr lang="cs-CZ" i="1" dirty="0"/>
              <a:t>. Mater.</a:t>
            </a:r>
            <a:r>
              <a:rPr lang="cs-CZ" dirty="0"/>
              <a:t> 22 (2010) 6483-6505.</a:t>
            </a:r>
          </a:p>
        </p:txBody>
      </p:sp>
      <p:sp>
        <p:nvSpPr>
          <p:cNvPr id="7" name="Obdélník 6"/>
          <p:cNvSpPr/>
          <p:nvPr/>
        </p:nvSpPr>
        <p:spPr>
          <a:xfrm>
            <a:off x="5054019" y="2340471"/>
            <a:ext cx="4860925" cy="9694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L. Machala, R. </a:t>
            </a:r>
            <a:r>
              <a:rPr lang="en-US" dirty="0" err="1"/>
              <a:t>Zboril</a:t>
            </a:r>
            <a:r>
              <a:rPr lang="en-US" dirty="0"/>
              <a:t>, A. </a:t>
            </a:r>
            <a:r>
              <a:rPr lang="en-US" dirty="0" err="1"/>
              <a:t>Gedanken</a:t>
            </a:r>
            <a:r>
              <a:rPr lang="en-US" dirty="0"/>
              <a:t>: Amorphous iron(III) oxide – a review, </a:t>
            </a:r>
            <a:r>
              <a:rPr lang="en-US" i="1" dirty="0"/>
              <a:t>J. Phys. Chem. B </a:t>
            </a:r>
            <a:r>
              <a:rPr lang="en-US" dirty="0"/>
              <a:t>111 (2007) 4003-4018.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736849" y="1116335"/>
            <a:ext cx="717809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R. </a:t>
            </a:r>
            <a:r>
              <a:rPr lang="cs-CZ" dirty="0" err="1"/>
              <a:t>Zboril</a:t>
            </a:r>
            <a:r>
              <a:rPr lang="cs-CZ" dirty="0"/>
              <a:t>, M. </a:t>
            </a:r>
            <a:r>
              <a:rPr lang="cs-CZ" dirty="0" err="1"/>
              <a:t>Mashlan</a:t>
            </a:r>
            <a:r>
              <a:rPr lang="cs-CZ" dirty="0"/>
              <a:t>, D. </a:t>
            </a:r>
            <a:r>
              <a:rPr lang="cs-CZ" dirty="0" err="1"/>
              <a:t>Petridis</a:t>
            </a:r>
            <a:r>
              <a:rPr lang="cs-CZ" dirty="0"/>
              <a:t>: Iron(III) </a:t>
            </a:r>
            <a:r>
              <a:rPr lang="cs-CZ" dirty="0" err="1"/>
              <a:t>oxides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thermal</a:t>
            </a:r>
            <a:r>
              <a:rPr lang="cs-CZ" dirty="0"/>
              <a:t> </a:t>
            </a:r>
            <a:r>
              <a:rPr lang="cs-CZ" dirty="0" err="1"/>
              <a:t>processes</a:t>
            </a:r>
            <a:r>
              <a:rPr lang="cs-CZ" dirty="0"/>
              <a:t> - </a:t>
            </a:r>
            <a:r>
              <a:rPr lang="cs-CZ" dirty="0" err="1"/>
              <a:t>synthesis</a:t>
            </a:r>
            <a:r>
              <a:rPr lang="cs-CZ" dirty="0"/>
              <a:t>, </a:t>
            </a:r>
            <a:r>
              <a:rPr lang="cs-CZ" dirty="0" err="1"/>
              <a:t>structural</a:t>
            </a:r>
            <a:r>
              <a:rPr lang="cs-CZ" dirty="0"/>
              <a:t> and </a:t>
            </a:r>
            <a:r>
              <a:rPr lang="cs-CZ" dirty="0" err="1"/>
              <a:t>magnetic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, </a:t>
            </a:r>
            <a:r>
              <a:rPr lang="cs-CZ" dirty="0" err="1"/>
              <a:t>Mössbauer</a:t>
            </a:r>
            <a:r>
              <a:rPr lang="cs-CZ" dirty="0"/>
              <a:t> </a:t>
            </a:r>
            <a:r>
              <a:rPr lang="cs-CZ" dirty="0" err="1"/>
              <a:t>spectroscopy</a:t>
            </a:r>
            <a:r>
              <a:rPr lang="cs-CZ" dirty="0"/>
              <a:t> </a:t>
            </a:r>
            <a:r>
              <a:rPr lang="cs-CZ" dirty="0" err="1"/>
              <a:t>characterization</a:t>
            </a:r>
            <a:r>
              <a:rPr lang="cs-CZ" dirty="0"/>
              <a:t>, and </a:t>
            </a:r>
            <a:r>
              <a:rPr lang="cs-CZ" dirty="0" err="1"/>
              <a:t>applications</a:t>
            </a:r>
            <a:r>
              <a:rPr lang="cs-CZ" dirty="0"/>
              <a:t>, </a:t>
            </a:r>
            <a:r>
              <a:rPr lang="cs-CZ" i="1" dirty="0" err="1"/>
              <a:t>Chem</a:t>
            </a:r>
            <a:r>
              <a:rPr lang="cs-CZ" i="1" dirty="0"/>
              <a:t>. Mater.</a:t>
            </a:r>
            <a:r>
              <a:rPr lang="cs-CZ" dirty="0"/>
              <a:t> 14 (2002) 969-982. </a:t>
            </a:r>
          </a:p>
        </p:txBody>
      </p:sp>
    </p:spTree>
    <p:extLst>
      <p:ext uri="{BB962C8B-B14F-4D97-AF65-F5344CB8AC3E}">
        <p14:creationId xmlns:p14="http://schemas.microsoft.com/office/powerpoint/2010/main" val="36225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délník 24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0" y="6653646"/>
            <a:ext cx="9690905" cy="972320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bdélník 16"/>
          <p:cNvSpPr/>
          <p:nvPr/>
        </p:nvSpPr>
        <p:spPr bwMode="auto">
          <a:xfrm>
            <a:off x="0" y="905672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indent="-285750">
              <a:spcBef>
                <a:spcPct val="25000"/>
              </a:spcBef>
              <a:buFontTx/>
              <a:buChar char="-"/>
            </a:pP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Synthesis</a:t>
            </a:r>
            <a:r>
              <a:rPr lang="cs-CZ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and </a:t>
            </a:r>
            <a:r>
              <a:rPr lang="cs-CZ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functionalization</a:t>
            </a:r>
            <a:r>
              <a:rPr lang="cs-CZ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of</a:t>
            </a:r>
            <a:r>
              <a:rPr lang="cs-CZ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Ag</a:t>
            </a:r>
            <a:r>
              <a:rPr lang="cs-CZ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NPs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cs-CZ" sz="1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85750" indent="-285750">
              <a:spcBef>
                <a:spcPct val="25000"/>
              </a:spcBef>
              <a:buFontTx/>
              <a:buChar char="-"/>
            </a:pP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Immobilization of </a:t>
            </a:r>
            <a:r>
              <a:rPr lang="cs-CZ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NPs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on solid substrates</a:t>
            </a:r>
          </a:p>
          <a:p>
            <a:pPr marL="285750" indent="-285750">
              <a:spcBef>
                <a:spcPct val="25000"/>
              </a:spcBef>
              <a:buFontTx/>
              <a:buChar char="-"/>
            </a:pP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Antibacterial, antifungal activity, cytotoxicity </a:t>
            </a:r>
          </a:p>
          <a:p>
            <a:pPr marL="285750" indent="-285750">
              <a:spcBef>
                <a:spcPct val="25000"/>
              </a:spcBef>
              <a:buFontTx/>
              <a:buChar char="-"/>
            </a:pPr>
            <a:r>
              <a:rPr lang="cs-CZ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sz="18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edical</a:t>
            </a: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and disinfection applications</a:t>
            </a:r>
            <a:endParaRPr lang="en-US" sz="1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268637" y="169863"/>
            <a:ext cx="6408712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err="1" smtClean="0">
                <a:latin typeface="Arial"/>
              </a:rPr>
              <a:t>Nanosilver</a:t>
            </a:r>
            <a:r>
              <a:rPr lang="en-US" kern="0" dirty="0" smtClean="0">
                <a:latin typeface="Arial"/>
              </a:rPr>
              <a:t> - ne</a:t>
            </a:r>
            <a:r>
              <a:rPr kumimoji="0" lang="en-US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w chance in fight with bacteria and fungi</a:t>
            </a:r>
            <a:r>
              <a:rPr kumimoji="0" lang="cs-CZ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?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6749822" y="5227092"/>
            <a:ext cx="904875" cy="132397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3082697" y="5646192"/>
            <a:ext cx="1552575" cy="1371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853847" y="5312817"/>
            <a:ext cx="1552575" cy="149542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730022" y="3722142"/>
            <a:ext cx="1485900" cy="20764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Oval 19"/>
          <p:cNvSpPr>
            <a:spLocks noChangeArrowheads="1"/>
          </p:cNvSpPr>
          <p:nvPr/>
        </p:nvSpPr>
        <p:spPr bwMode="auto">
          <a:xfrm>
            <a:off x="930047" y="3417342"/>
            <a:ext cx="2600325" cy="253365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Oval 21"/>
          <p:cNvSpPr>
            <a:spLocks noChangeArrowheads="1"/>
          </p:cNvSpPr>
          <p:nvPr/>
        </p:nvSpPr>
        <p:spPr bwMode="auto">
          <a:xfrm>
            <a:off x="1577747" y="6246267"/>
            <a:ext cx="1304925" cy="13335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297" y="2513930"/>
            <a:ext cx="1340676" cy="1894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041" y="1820333"/>
            <a:ext cx="2881312" cy="170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2" descr="Tuhý antiperspirant &#10;SILVER PROT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973" y="1194212"/>
            <a:ext cx="846628" cy="164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03" y="1343919"/>
            <a:ext cx="12477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24" y="1224869"/>
            <a:ext cx="1354568" cy="119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4" descr="nove 0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8668" r="14000" b="30666"/>
          <a:stretch>
            <a:fillRect/>
          </a:stretch>
        </p:blipFill>
        <p:spPr bwMode="auto">
          <a:xfrm>
            <a:off x="468437" y="2535403"/>
            <a:ext cx="37338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486445" y="4335628"/>
            <a:ext cx="3851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cs-CZ" sz="2400" dirty="0">
                <a:solidFill>
                  <a:schemeClr val="tx1"/>
                </a:solidFill>
                <a:latin typeface="Times New Roman" pitchFamily="18" charset="0"/>
              </a:rPr>
              <a:t>25 </a:t>
            </a:r>
            <a:r>
              <a:rPr lang="cs-CZ" sz="2400" dirty="0" err="1">
                <a:solidFill>
                  <a:schemeClr val="tx1"/>
                </a:solidFill>
                <a:latin typeface="Times New Roman" pitchFamily="18" charset="0"/>
              </a:rPr>
              <a:t>nm</a:t>
            </a:r>
            <a:r>
              <a:rPr lang="cs-CZ" sz="2400" dirty="0">
                <a:solidFill>
                  <a:schemeClr val="tx1"/>
                </a:solidFill>
                <a:latin typeface="Times New Roman" pitchFamily="18" charset="0"/>
              </a:rPr>
              <a:t>        200 </a:t>
            </a:r>
            <a:r>
              <a:rPr lang="cs-CZ" sz="2400" dirty="0" err="1">
                <a:solidFill>
                  <a:schemeClr val="tx1"/>
                </a:solidFill>
                <a:latin typeface="Times New Roman" pitchFamily="18" charset="0"/>
              </a:rPr>
              <a:t>nm</a:t>
            </a:r>
            <a:r>
              <a:rPr lang="cs-CZ" sz="2400" dirty="0">
                <a:solidFill>
                  <a:schemeClr val="tx1"/>
                </a:solidFill>
                <a:latin typeface="Times New Roman" pitchFamily="18" charset="0"/>
              </a:rPr>
              <a:t>    400 </a:t>
            </a:r>
            <a:r>
              <a:rPr lang="cs-CZ" sz="2400" dirty="0" err="1">
                <a:solidFill>
                  <a:schemeClr val="tx1"/>
                </a:solidFill>
                <a:latin typeface="Times New Roman" pitchFamily="18" charset="0"/>
              </a:rPr>
              <a:t>nm</a:t>
            </a:r>
            <a:endParaRPr lang="cs-CZ" sz="24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25801" y="4958874"/>
            <a:ext cx="4053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Drastic effect of particle size on antibacterial activity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252412" y="5884912"/>
            <a:ext cx="51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cs-CZ" sz="1800" b="1" dirty="0" smtClean="0"/>
              <a:t>A</a:t>
            </a:r>
            <a:r>
              <a:rPr kumimoji="1" lang="cs-CZ" sz="1800" b="1" dirty="0"/>
              <a:t>. </a:t>
            </a:r>
            <a:r>
              <a:rPr kumimoji="1" lang="cs-CZ" sz="1800" b="1" dirty="0" smtClean="0"/>
              <a:t>Panáček et al. </a:t>
            </a:r>
            <a:r>
              <a:rPr kumimoji="1" lang="cs-CZ" sz="1800" b="1" i="1" dirty="0" smtClean="0"/>
              <a:t>J</a:t>
            </a:r>
            <a:r>
              <a:rPr kumimoji="1" lang="cs-CZ" sz="1800" b="1" i="1" dirty="0"/>
              <a:t>. </a:t>
            </a:r>
            <a:r>
              <a:rPr kumimoji="1" lang="cs-CZ" sz="1800" b="1" i="1" dirty="0" err="1"/>
              <a:t>Phys</a:t>
            </a:r>
            <a:r>
              <a:rPr kumimoji="1" lang="cs-CZ" sz="1800" b="1" i="1" dirty="0"/>
              <a:t>. </a:t>
            </a:r>
            <a:r>
              <a:rPr kumimoji="1" lang="cs-CZ" sz="1800" b="1" i="1" dirty="0" err="1"/>
              <a:t>Chem</a:t>
            </a:r>
            <a:r>
              <a:rPr kumimoji="1" lang="cs-CZ" sz="1800" b="1" i="1" dirty="0"/>
              <a:t>. B. </a:t>
            </a:r>
            <a:r>
              <a:rPr kumimoji="1" lang="cs-CZ" sz="1800" b="1" dirty="0"/>
              <a:t>110 (2006) </a:t>
            </a:r>
            <a:r>
              <a:rPr kumimoji="1" lang="cs-CZ" sz="1800" b="1" dirty="0" smtClean="0"/>
              <a:t>16248; more </a:t>
            </a:r>
            <a:r>
              <a:rPr kumimoji="1" lang="cs-CZ" sz="1800" b="1" dirty="0" err="1" smtClean="0"/>
              <a:t>than</a:t>
            </a:r>
            <a:r>
              <a:rPr kumimoji="1" lang="cs-CZ" sz="1800" b="1" dirty="0" smtClean="0"/>
              <a:t> 350 </a:t>
            </a:r>
            <a:r>
              <a:rPr kumimoji="1" lang="cs-CZ" sz="1800" b="1" dirty="0" err="1" smtClean="0"/>
              <a:t>citations</a:t>
            </a:r>
            <a:r>
              <a:rPr kumimoji="1" lang="cs-CZ" sz="1800" b="1" dirty="0" smtClean="0"/>
              <a:t>.</a:t>
            </a:r>
            <a:r>
              <a:rPr lang="cs-CZ" sz="1800" b="1" dirty="0" smtClean="0">
                <a:solidFill>
                  <a:srgbClr val="FFFF66"/>
                </a:solidFill>
              </a:rPr>
              <a:t> </a:t>
            </a:r>
            <a:endParaRPr lang="cs-CZ" sz="1800" dirty="0"/>
          </a:p>
        </p:txBody>
      </p:sp>
      <p:pic>
        <p:nvPicPr>
          <p:cNvPr id="29" name="Picture 18" descr="obr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595" y="3629619"/>
            <a:ext cx="391842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134287" y="3722142"/>
            <a:ext cx="1800200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cs-CZ" sz="1700" b="1" i="1" dirty="0" err="1" smtClean="0">
                <a:latin typeface="Tahoma" pitchFamily="34" charset="0"/>
              </a:rPr>
              <a:t>Candida</a:t>
            </a:r>
            <a:r>
              <a:rPr lang="cs-CZ" sz="1700" b="1" dirty="0" smtClean="0">
                <a:latin typeface="Tahoma" pitchFamily="34" charset="0"/>
              </a:rPr>
              <a:t> </a:t>
            </a:r>
            <a:r>
              <a:rPr lang="cs-CZ" sz="1700" b="1" dirty="0" err="1">
                <a:latin typeface="Tahoma" pitchFamily="34" charset="0"/>
              </a:rPr>
              <a:t>spp</a:t>
            </a:r>
            <a:r>
              <a:rPr lang="cs-CZ" sz="1700" b="1" dirty="0" smtClean="0">
                <a:latin typeface="Tahoma" pitchFamily="34" charset="0"/>
              </a:rPr>
              <a:t>.</a:t>
            </a:r>
            <a:endParaRPr lang="cs-CZ" sz="1700" b="1" dirty="0">
              <a:latin typeface="Tahoma" pitchFamily="34" charset="0"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5869278" y="6892220"/>
            <a:ext cx="3343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dirty="0"/>
              <a:t>A. </a:t>
            </a:r>
            <a:r>
              <a:rPr lang="cs-CZ" sz="1800" b="1" dirty="0" err="1" smtClean="0"/>
              <a:t>Panacek</a:t>
            </a:r>
            <a:r>
              <a:rPr lang="cs-CZ" sz="1800" b="1" dirty="0" smtClean="0"/>
              <a:t> </a:t>
            </a:r>
            <a:r>
              <a:rPr lang="cs-CZ" sz="1800" b="1" dirty="0"/>
              <a:t>al. </a:t>
            </a:r>
            <a:r>
              <a:rPr lang="cs-CZ" sz="1800" b="1" i="1" dirty="0" err="1" smtClean="0"/>
              <a:t>Biomaterials</a:t>
            </a:r>
            <a:r>
              <a:rPr lang="cs-CZ" sz="1800" b="1" i="1" dirty="0" smtClean="0"/>
              <a:t> </a:t>
            </a:r>
            <a:r>
              <a:rPr lang="cs-CZ" sz="1800" b="1" dirty="0"/>
              <a:t>30 (2009) </a:t>
            </a:r>
            <a:r>
              <a:rPr lang="cs-CZ" sz="1800" b="1" dirty="0" smtClean="0"/>
              <a:t>6333-6340.</a:t>
            </a:r>
            <a:endParaRPr lang="cs-CZ" sz="18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87714" y="6701940"/>
            <a:ext cx="508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Antifungal activity even higher compared 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commercial fungicides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855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376646" y="72243"/>
            <a:ext cx="629539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</a:t>
            </a:r>
            <a:r>
              <a:rPr lang="en-US" kern="0" dirty="0" smtClean="0">
                <a:latin typeface="Arial"/>
              </a:rPr>
              <a:t>Toxicity of </a:t>
            </a:r>
            <a:r>
              <a:rPr lang="en-US" kern="0" dirty="0" err="1" smtClean="0">
                <a:latin typeface="Arial"/>
              </a:rPr>
              <a:t>nanosilver</a:t>
            </a:r>
            <a:r>
              <a:rPr lang="en-US" kern="0" dirty="0" smtClean="0">
                <a:latin typeface="Arial"/>
              </a:rPr>
              <a:t> against eukaryotes and higher organisms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6718" y="807798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7" name="Picture 183" descr="P0028"/>
          <p:cNvPicPr>
            <a:picLocks noChangeAspect="1" noChangeArrowheads="1"/>
          </p:cNvPicPr>
          <p:nvPr/>
        </p:nvPicPr>
        <p:blipFill>
          <a:blip r:embed="rId3" cstate="print">
            <a:lum bright="-12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8" t="18938" r="11368"/>
          <a:stretch>
            <a:fillRect/>
          </a:stretch>
        </p:blipFill>
        <p:spPr bwMode="auto">
          <a:xfrm>
            <a:off x="108393" y="3282137"/>
            <a:ext cx="1656188" cy="170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1" descr="Image_77a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r="9128"/>
          <a:stretch>
            <a:fillRect/>
          </a:stretch>
        </p:blipFill>
        <p:spPr bwMode="auto">
          <a:xfrm>
            <a:off x="2411243" y="3252327"/>
            <a:ext cx="1871524" cy="17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756467" y="2791519"/>
            <a:ext cx="316835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cs-CZ" sz="2000" b="1" i="1" dirty="0" err="1" smtClean="0">
                <a:latin typeface="Tahoma" pitchFamily="34" charset="0"/>
              </a:rPr>
              <a:t>Paramecium</a:t>
            </a:r>
            <a:r>
              <a:rPr lang="cs-CZ" sz="2000" b="1" i="1" dirty="0" smtClean="0">
                <a:latin typeface="Tahoma" pitchFamily="34" charset="0"/>
              </a:rPr>
              <a:t> </a:t>
            </a:r>
            <a:r>
              <a:rPr lang="cs-CZ" sz="2000" b="1" i="1" dirty="0" err="1">
                <a:latin typeface="Tahoma" pitchFamily="34" charset="0"/>
              </a:rPr>
              <a:t>caudatum</a:t>
            </a:r>
            <a:endParaRPr lang="cs-CZ" sz="2000" b="1" dirty="0">
              <a:latin typeface="Tahoma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9196" y="5019326"/>
            <a:ext cx="453650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h LC50 = 39 mg·L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 </a:t>
            </a:r>
            <a:r>
              <a:rPr lang="en-US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10x lower toxicity compared to bacteria, yeasts and fungi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5705" y="6019600"/>
            <a:ext cx="45365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/>
              <a:t>L. </a:t>
            </a:r>
            <a:r>
              <a:rPr lang="cs-CZ" sz="1600" b="1" dirty="0" err="1" smtClean="0"/>
              <a:t>Kvitek</a:t>
            </a:r>
            <a:r>
              <a:rPr lang="cs-CZ" sz="1600" b="1" dirty="0" smtClean="0"/>
              <a:t> et al </a:t>
            </a:r>
            <a:r>
              <a:rPr lang="cs-CZ" sz="1600" b="1" i="1" dirty="0" smtClean="0"/>
              <a:t>JPC- </a:t>
            </a:r>
            <a:r>
              <a:rPr lang="cs-CZ" sz="1600" b="1" i="1" dirty="0"/>
              <a:t>C</a:t>
            </a:r>
            <a:r>
              <a:rPr lang="cs-CZ" sz="1600" b="1" dirty="0"/>
              <a:t> 113 (2009) </a:t>
            </a:r>
            <a:r>
              <a:rPr lang="cs-CZ" sz="1600" b="1" dirty="0" smtClean="0"/>
              <a:t>4296; </a:t>
            </a:r>
          </a:p>
          <a:p>
            <a:pPr algn="ctr"/>
            <a:r>
              <a:rPr lang="cs-CZ" sz="1600" b="1" dirty="0" smtClean="0"/>
              <a:t>A</a:t>
            </a:r>
            <a:r>
              <a:rPr lang="cs-CZ" sz="1600" b="1" dirty="0"/>
              <a:t>. </a:t>
            </a:r>
            <a:r>
              <a:rPr lang="cs-CZ" sz="1600" b="1" dirty="0" err="1"/>
              <a:t>Panacek</a:t>
            </a:r>
            <a:r>
              <a:rPr lang="cs-CZ" sz="1600" b="1" dirty="0"/>
              <a:t> al. </a:t>
            </a:r>
            <a:r>
              <a:rPr lang="cs-CZ" sz="1600" b="1" i="1" dirty="0" err="1"/>
              <a:t>Biomaterials</a:t>
            </a:r>
            <a:r>
              <a:rPr lang="cs-CZ" sz="1600" b="1" i="1" dirty="0"/>
              <a:t> </a:t>
            </a:r>
            <a:r>
              <a:rPr lang="cs-CZ" sz="1600" b="1" dirty="0"/>
              <a:t>30 (2009) </a:t>
            </a:r>
            <a:r>
              <a:rPr lang="cs-CZ" sz="1600" b="1" dirty="0" smtClean="0"/>
              <a:t>6333</a:t>
            </a:r>
            <a:r>
              <a:rPr lang="cs-CZ" sz="1800" b="1" dirty="0" smtClean="0"/>
              <a:t>.</a:t>
            </a:r>
            <a:endParaRPr lang="cs-CZ" sz="1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3" y="1068438"/>
            <a:ext cx="2083192" cy="153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467416" y="901286"/>
            <a:ext cx="205261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 </a:t>
            </a:r>
            <a:r>
              <a:rPr lang="cs-CZ" dirty="0" err="1" smtClean="0"/>
              <a:t>Ag</a:t>
            </a:r>
            <a:r>
              <a:rPr lang="cs-CZ" dirty="0" smtClean="0"/>
              <a:t> </a:t>
            </a:r>
            <a:r>
              <a:rPr lang="cs-CZ" dirty="0" err="1" smtClean="0"/>
              <a:t>NPs</a:t>
            </a:r>
            <a:r>
              <a:rPr lang="cs-CZ" dirty="0" smtClean="0"/>
              <a:t> ~25 </a:t>
            </a:r>
            <a:r>
              <a:rPr lang="cs-CZ" dirty="0" err="1" smtClean="0"/>
              <a:t>nm</a:t>
            </a:r>
            <a:endParaRPr lang="cs-CZ" dirty="0" smtClean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r="1245" b="1485"/>
          <a:stretch>
            <a:fillRect/>
          </a:stretch>
        </p:blipFill>
        <p:spPr bwMode="auto">
          <a:xfrm>
            <a:off x="2376646" y="1374520"/>
            <a:ext cx="2396889" cy="127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650" y="1374520"/>
            <a:ext cx="4661339" cy="1808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5626447" y="875376"/>
            <a:ext cx="3781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Drosophila</a:t>
            </a:r>
            <a:r>
              <a:rPr lang="cs-CZ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melanogaster</a:t>
            </a:r>
            <a:endParaRPr lang="cs-CZ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867643" y="3635172"/>
            <a:ext cx="453836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A. </a:t>
            </a:r>
            <a:r>
              <a:rPr lang="cs-CZ" dirty="0" err="1" smtClean="0"/>
              <a:t>Panacek</a:t>
            </a:r>
            <a:r>
              <a:rPr lang="cs-CZ" dirty="0" smtClean="0"/>
              <a:t> et al. </a:t>
            </a:r>
            <a:r>
              <a:rPr lang="cs-CZ" i="1" dirty="0" smtClean="0"/>
              <a:t>EST</a:t>
            </a:r>
            <a:r>
              <a:rPr lang="cs-CZ" dirty="0" smtClean="0"/>
              <a:t> </a:t>
            </a:r>
            <a:r>
              <a:rPr lang="cs-CZ" dirty="0"/>
              <a:t>45 (2011) </a:t>
            </a:r>
            <a:r>
              <a:rPr lang="cs-CZ" dirty="0" smtClean="0"/>
              <a:t>4974.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5516219" y="3272135"/>
            <a:ext cx="277191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toxicity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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mg/L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5048380" y="4103047"/>
            <a:ext cx="4357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C</a:t>
            </a:r>
            <a:r>
              <a:rPr lang="en-US" sz="2000" b="1" i="1" dirty="0" err="1" smtClean="0"/>
              <a:t>ytotoxicity</a:t>
            </a:r>
            <a:r>
              <a:rPr lang="en-US" sz="2000" b="1" i="1" dirty="0" smtClean="0"/>
              <a:t> to </a:t>
            </a:r>
            <a:r>
              <a:rPr lang="en-US" sz="2000" b="1" i="1" dirty="0"/>
              <a:t>human fibroblasts</a:t>
            </a:r>
            <a:endParaRPr lang="cs-CZ" sz="2000" b="1" i="1" dirty="0"/>
          </a:p>
        </p:txBody>
      </p:sp>
      <p:graphicFrame>
        <p:nvGraphicFramePr>
          <p:cNvPr id="18" name="Objek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961089"/>
              </p:ext>
            </p:extLst>
          </p:nvPr>
        </p:nvGraphicFramePr>
        <p:xfrm>
          <a:off x="4869650" y="4518063"/>
          <a:ext cx="4545459" cy="2937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Graf" r:id="rId8" imgW="6143692" imgH="3971883" progId="Excel.Chart.8">
                  <p:embed/>
                </p:oleObj>
              </mc:Choice>
              <mc:Fallback>
                <p:oleObj name="Graf" r:id="rId8" imgW="6143692" imgH="397188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9650" y="4518063"/>
                        <a:ext cx="4545459" cy="29371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ovéPole 18"/>
          <p:cNvSpPr txBox="1"/>
          <p:nvPr/>
        </p:nvSpPr>
        <p:spPr>
          <a:xfrm>
            <a:off x="7342189" y="4538425"/>
            <a:ext cx="69779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Ag</a:t>
            </a:r>
            <a:r>
              <a:rPr lang="cs-CZ" baseline="30000" dirty="0" smtClean="0"/>
              <a:t>0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6701091" y="4579906"/>
            <a:ext cx="69779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Ag</a:t>
            </a:r>
            <a:r>
              <a:rPr lang="cs-CZ" baseline="30000" dirty="0" smtClean="0"/>
              <a:t>+</a:t>
            </a:r>
            <a:endParaRPr lang="cs-CZ" dirty="0"/>
          </a:p>
        </p:txBody>
      </p:sp>
      <p:cxnSp>
        <p:nvCxnSpPr>
          <p:cNvPr id="21" name="Přímá spojnice se šipkou 20"/>
          <p:cNvCxnSpPr/>
          <p:nvPr/>
        </p:nvCxnSpPr>
        <p:spPr bwMode="auto">
          <a:xfrm flipV="1">
            <a:off x="7277330" y="4826965"/>
            <a:ext cx="144015" cy="1923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nice se šipkou 21"/>
          <p:cNvCxnSpPr/>
          <p:nvPr/>
        </p:nvCxnSpPr>
        <p:spPr bwMode="auto">
          <a:xfrm flipV="1">
            <a:off x="7049987" y="5019326"/>
            <a:ext cx="0" cy="15904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ovéPole 22"/>
          <p:cNvSpPr txBox="1"/>
          <p:nvPr/>
        </p:nvSpPr>
        <p:spPr>
          <a:xfrm>
            <a:off x="475081" y="6653040"/>
            <a:ext cx="3731125" cy="902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	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LC50(Ag</a:t>
            </a:r>
            <a:r>
              <a:rPr lang="cs-CZ" sz="2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~ 30 mg/L</a:t>
            </a:r>
          </a:p>
          <a:p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LC50(</a:t>
            </a:r>
            <a:r>
              <a:rPr lang="cs-CZ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cs-CZ" sz="2000" b="1" baseline="30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mg/L</a:t>
            </a:r>
            <a:endParaRPr lang="cs-CZ" sz="2000" b="1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cs-CZ" baseline="30000" dirty="0"/>
          </a:p>
        </p:txBody>
      </p:sp>
      <p:sp>
        <p:nvSpPr>
          <p:cNvPr id="3" name="Šipka doprava 2"/>
          <p:cNvSpPr/>
          <p:nvPr/>
        </p:nvSpPr>
        <p:spPr bwMode="auto">
          <a:xfrm>
            <a:off x="4206206" y="6768963"/>
            <a:ext cx="476005" cy="3600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1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1980604" y="103472"/>
            <a:ext cx="736503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</a:t>
            </a:r>
            <a:r>
              <a:rPr lang="en-US" kern="0" dirty="0" smtClean="0">
                <a:latin typeface="Arial"/>
              </a:rPr>
              <a:t>Covalent immobilization of </a:t>
            </a:r>
            <a:r>
              <a:rPr lang="en-US" kern="0" dirty="0" err="1" smtClean="0">
                <a:latin typeface="Arial"/>
              </a:rPr>
              <a:t>nanoAg</a:t>
            </a:r>
            <a:r>
              <a:rPr lang="en-US" kern="0" dirty="0" smtClean="0">
                <a:latin typeface="Arial"/>
              </a:rPr>
              <a:t> –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latin typeface="Arial"/>
              </a:rPr>
              <a:t>n</a:t>
            </a:r>
            <a:r>
              <a:rPr kumimoji="0" lang="en-US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ew generation of antimicrobial coatings</a:t>
            </a:r>
          </a:p>
        </p:txBody>
      </p:sp>
      <p:sp>
        <p:nvSpPr>
          <p:cNvPr id="16" name="Obdélník 15"/>
          <p:cNvSpPr/>
          <p:nvPr/>
        </p:nvSpPr>
        <p:spPr bwMode="auto">
          <a:xfrm>
            <a:off x="-32793" y="835608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" y="3285539"/>
            <a:ext cx="4572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Z. Markova et al. </a:t>
            </a:r>
            <a:r>
              <a:rPr lang="cs-CZ" sz="1600" i="1" dirty="0" smtClean="0"/>
              <a:t>Green </a:t>
            </a:r>
            <a:r>
              <a:rPr lang="cs-CZ" sz="1600" i="1" dirty="0" err="1" smtClean="0"/>
              <a:t>Chem</a:t>
            </a:r>
            <a:r>
              <a:rPr lang="cs-CZ" sz="1600" dirty="0"/>
              <a:t>. 14, </a:t>
            </a:r>
            <a:r>
              <a:rPr lang="cs-CZ" sz="1600" dirty="0" smtClean="0"/>
              <a:t>2550, </a:t>
            </a:r>
            <a:r>
              <a:rPr lang="cs-CZ" sz="1600" dirty="0"/>
              <a:t>2012.  </a:t>
            </a:r>
            <a:r>
              <a:rPr lang="cs-CZ" sz="1600" dirty="0" smtClean="0"/>
              <a:t>R</a:t>
            </a:r>
            <a:r>
              <a:rPr lang="cs-CZ" sz="1600" dirty="0"/>
              <a:t>. </a:t>
            </a:r>
            <a:r>
              <a:rPr lang="cs-CZ" sz="1600" dirty="0" err="1" smtClean="0"/>
              <a:t>Prucek</a:t>
            </a:r>
            <a:r>
              <a:rPr lang="cs-CZ" sz="1600" dirty="0" smtClean="0"/>
              <a:t> et al. </a:t>
            </a:r>
            <a:r>
              <a:rPr lang="cs-CZ" sz="1600" i="1" dirty="0" err="1"/>
              <a:t>Biomaterials</a:t>
            </a:r>
            <a:r>
              <a:rPr lang="cs-CZ" sz="1600" dirty="0"/>
              <a:t> </a:t>
            </a:r>
            <a:r>
              <a:rPr lang="cs-CZ" sz="1600" dirty="0" smtClean="0"/>
              <a:t>32, 4704, 2011</a:t>
            </a:r>
            <a:r>
              <a:rPr lang="cs-CZ" sz="1600" dirty="0"/>
              <a:t>; </a:t>
            </a:r>
            <a:r>
              <a:rPr lang="cs-CZ" sz="1600" dirty="0" smtClean="0"/>
              <a:t>Dallas </a:t>
            </a:r>
            <a:r>
              <a:rPr lang="cs-CZ" sz="1600" dirty="0"/>
              <a:t>et al. </a:t>
            </a:r>
            <a:r>
              <a:rPr lang="cs-CZ" sz="1600" i="1" dirty="0" err="1"/>
              <a:t>Adv</a:t>
            </a:r>
            <a:r>
              <a:rPr lang="cs-CZ" sz="1600" i="1" dirty="0"/>
              <a:t>. </a:t>
            </a:r>
            <a:r>
              <a:rPr lang="cs-CZ" sz="1600" i="1" dirty="0" err="1"/>
              <a:t>Funct</a:t>
            </a:r>
            <a:r>
              <a:rPr lang="cs-CZ" sz="1600" i="1" dirty="0"/>
              <a:t>. Mater. </a:t>
            </a:r>
            <a:r>
              <a:rPr lang="cs-CZ" sz="1600" dirty="0" smtClean="0"/>
              <a:t>20, 2347, 2010.</a:t>
            </a:r>
            <a:endParaRPr lang="cs-CZ" sz="1600" dirty="0"/>
          </a:p>
        </p:txBody>
      </p:sp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658" y="1104467"/>
            <a:ext cx="3234888" cy="202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4465266" y="3312654"/>
            <a:ext cx="52565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Polymer acts simultaneously as a reducing agent and substrate for covalent immobilization of 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no release to environment, no need of extra reducing agent!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6" y="4197417"/>
            <a:ext cx="3260513" cy="26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138" y="4197417"/>
            <a:ext cx="1669368" cy="131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ovéPole 19"/>
          <p:cNvSpPr txBox="1"/>
          <p:nvPr/>
        </p:nvSpPr>
        <p:spPr>
          <a:xfrm>
            <a:off x="158055" y="6871797"/>
            <a:ext cx="3547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P. </a:t>
            </a:r>
            <a:r>
              <a:rPr lang="cs-CZ" sz="1600" dirty="0" smtClean="0"/>
              <a:t>Dallas et al </a:t>
            </a:r>
            <a:r>
              <a:rPr lang="cs-CZ" sz="1600" i="1" dirty="0" err="1" smtClean="0"/>
              <a:t>Macromol</a:t>
            </a:r>
            <a:r>
              <a:rPr lang="cs-CZ" sz="1600" i="1" dirty="0"/>
              <a:t>. Mater. </a:t>
            </a:r>
            <a:r>
              <a:rPr lang="cs-CZ" sz="1600" i="1" dirty="0" err="1"/>
              <a:t>Eng</a:t>
            </a:r>
            <a:r>
              <a:rPr lang="cs-CZ" sz="1600" i="1" dirty="0"/>
              <a:t>. </a:t>
            </a:r>
            <a:r>
              <a:rPr lang="cs-CZ" sz="1600" dirty="0" smtClean="0"/>
              <a:t>295, 108, 2010. </a:t>
            </a:r>
            <a:endParaRPr lang="cs-CZ" sz="1600" dirty="0"/>
          </a:p>
        </p:txBody>
      </p:sp>
      <p:pic>
        <p:nvPicPr>
          <p:cNvPr id="22" name="obrázek 4" descr="netk1_i0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389" y="4648066"/>
            <a:ext cx="2384574" cy="199333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ovéPole 22"/>
          <p:cNvSpPr txBox="1"/>
          <p:nvPr/>
        </p:nvSpPr>
        <p:spPr>
          <a:xfrm>
            <a:off x="4106602" y="6779464"/>
            <a:ext cx="53800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Covalent a</a:t>
            </a:r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ntimicrobial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modification of textile fibers and filtration membranes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MEGA, a.s.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46" y="4648066"/>
            <a:ext cx="2721070" cy="202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974" y="1060463"/>
            <a:ext cx="2029893" cy="2204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08" y="1060464"/>
            <a:ext cx="2856375" cy="2117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55" y="941524"/>
            <a:ext cx="1081595" cy="894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6488935" y="2554268"/>
            <a:ext cx="308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Reusable antimicrobial 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dispersions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15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1980604" y="103472"/>
            <a:ext cx="6696745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NanoAg</a:t>
            </a:r>
            <a:r>
              <a:rPr kumimoji="0" lang="en-US" sz="2800" b="1" i="0" u="none" strike="noStrike" kern="0" cap="none" spc="0" normalizeH="0" baseline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</a:rPr>
              <a:t> antimicrobial coatings for medical applications</a:t>
            </a:r>
          </a:p>
        </p:txBody>
      </p:sp>
      <p:sp>
        <p:nvSpPr>
          <p:cNvPr id="16" name="Obdélník 15"/>
          <p:cNvSpPr/>
          <p:nvPr/>
        </p:nvSpPr>
        <p:spPr bwMode="auto">
          <a:xfrm>
            <a:off x="0" y="835608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478596" y="1047979"/>
            <a:ext cx="406845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NanoAg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-PEI coating of tracheostomy cannulas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en-US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Stage of clinical trials (UVN Prague,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KARIM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negotiation on the license conditions (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Biomedica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s.r.o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</a:t>
            </a:r>
            <a:endParaRPr lang="cs-CZ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Zbořil, J. Soukupová,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Patent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No.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303502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ccepted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12; PCT/CZ2012/000068.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7" y="1047979"/>
            <a:ext cx="5038668" cy="6300912"/>
          </a:xfrm>
          <a:prstGeom prst="rect">
            <a:avLst/>
          </a:prstGeom>
        </p:spPr>
      </p:pic>
      <p:sp>
        <p:nvSpPr>
          <p:cNvPr id="21" name="TextovéPole 20"/>
          <p:cNvSpPr txBox="1"/>
          <p:nvPr/>
        </p:nvSpPr>
        <p:spPr>
          <a:xfrm>
            <a:off x="5295078" y="6030460"/>
            <a:ext cx="439287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Challenge: </a:t>
            </a:r>
          </a:p>
          <a:p>
            <a:pPr algn="ctr"/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NanoAg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induced activation of ATB against resistant bacterial strains;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vitro testing completed; stage of in vivo trials with animal models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Obráze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833" y="4164849"/>
            <a:ext cx="2448272" cy="1838975"/>
          </a:xfrm>
          <a:prstGeom prst="rect">
            <a:avLst/>
          </a:prstGeom>
        </p:spPr>
      </p:pic>
      <p:pic>
        <p:nvPicPr>
          <p:cNvPr id="10" name="Obrázek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823" y="3952305"/>
            <a:ext cx="1873632" cy="1510870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4396769" y="3567584"/>
            <a:ext cx="406845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Modification of surgical thread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Šipka doleva 3"/>
          <p:cNvSpPr/>
          <p:nvPr/>
        </p:nvSpPr>
        <p:spPr bwMode="auto">
          <a:xfrm>
            <a:off x="5478596" y="1260351"/>
            <a:ext cx="396045" cy="288032"/>
          </a:xfrm>
          <a:prstGeom prst="leftArrow">
            <a:avLst/>
          </a:prstGeom>
          <a:solidFill>
            <a:srgbClr val="E4BEB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397" y="3983529"/>
            <a:ext cx="1657395" cy="110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03473"/>
            <a:ext cx="4639206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More on </a:t>
            </a:r>
            <a:r>
              <a:rPr lang="cs-CZ" kern="0" dirty="0" err="1" smtClean="0">
                <a:latin typeface="Arial"/>
              </a:rPr>
              <a:t>nanosilver</a:t>
            </a:r>
            <a:r>
              <a:rPr lang="cs-CZ" kern="0" dirty="0" smtClean="0">
                <a:latin typeface="Arial"/>
              </a:rPr>
              <a:t>…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6490" y="835608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97" y="1096491"/>
            <a:ext cx="6070984" cy="4397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947" y="2762348"/>
            <a:ext cx="3467157" cy="45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6269935" y="1260351"/>
            <a:ext cx="34584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800" dirty="0" smtClean="0"/>
              <a:t>P. Dallas, VK</a:t>
            </a:r>
            <a:r>
              <a:rPr lang="en-US" sz="1800" dirty="0" smtClean="0"/>
              <a:t> </a:t>
            </a:r>
            <a:r>
              <a:rPr lang="cs-CZ" sz="1800" dirty="0" err="1" smtClean="0"/>
              <a:t>Sharma</a:t>
            </a:r>
            <a:r>
              <a:rPr lang="en-US" sz="1800" dirty="0" smtClean="0"/>
              <a:t>, </a:t>
            </a:r>
            <a:r>
              <a:rPr lang="en-US" sz="1800" dirty="0"/>
              <a:t>R. </a:t>
            </a:r>
            <a:r>
              <a:rPr lang="en-US" sz="1800" dirty="0" err="1" smtClean="0"/>
              <a:t>Zboril</a:t>
            </a:r>
            <a:r>
              <a:rPr lang="cs-CZ" sz="1800" dirty="0" smtClean="0"/>
              <a:t> </a:t>
            </a:r>
            <a:r>
              <a:rPr lang="cs-CZ" sz="1800" i="1" dirty="0" err="1" smtClean="0"/>
              <a:t>Adv</a:t>
            </a:r>
            <a:r>
              <a:rPr lang="cs-CZ" sz="1800" i="1" dirty="0" smtClean="0"/>
              <a:t>. </a:t>
            </a:r>
            <a:r>
              <a:rPr lang="cs-CZ" sz="1800" i="1" dirty="0" err="1" smtClean="0"/>
              <a:t>Colloid</a:t>
            </a:r>
            <a:r>
              <a:rPr lang="cs-CZ" sz="1800" i="1" dirty="0" smtClean="0"/>
              <a:t> Interface </a:t>
            </a:r>
            <a:r>
              <a:rPr lang="cs-CZ" sz="1800" i="1" dirty="0" err="1" smtClean="0"/>
              <a:t>Sci</a:t>
            </a:r>
            <a:r>
              <a:rPr lang="cs-CZ" sz="1800" i="1" dirty="0" smtClean="0"/>
              <a:t> </a:t>
            </a:r>
            <a:r>
              <a:rPr lang="cs-CZ" sz="1800" dirty="0" smtClean="0"/>
              <a:t>166 (2011) 119.</a:t>
            </a:r>
            <a:endParaRPr lang="cs-CZ" sz="18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5754526"/>
            <a:ext cx="590465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Suggested mechanisms of antimicrobial action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Synthetic approaches towards silver </a:t>
            </a:r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composites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 films, covalent immobilization</a:t>
            </a:r>
          </a:p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949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-1688" y="6659863"/>
            <a:ext cx="9721851" cy="922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pic>
        <p:nvPicPr>
          <p:cNvPr id="410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1" y="1314471"/>
            <a:ext cx="2609372" cy="26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79" y="1256710"/>
            <a:ext cx="2789968" cy="275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60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26" y="1256710"/>
            <a:ext cx="2658318" cy="275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611937" y="4212955"/>
            <a:ext cx="3456658" cy="1392382"/>
          </a:xfrm>
          <a:prstGeom prst="rect">
            <a:avLst/>
          </a:prstGeom>
        </p:spPr>
        <p:txBody>
          <a:bodyPr lIns="98755" tIns="49378" rIns="98755" bIns="49378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18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1991 </a:t>
            </a:r>
            <a:r>
              <a:rPr lang="cs-CZ" sz="1800" b="1" dirty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cs-CZ" sz="1800" b="1" dirty="0" err="1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nanotubes</a:t>
            </a:r>
            <a:r>
              <a:rPr lang="cs-CZ" sz="18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sz="1800" b="1" dirty="0">
              <a:solidFill>
                <a:srgbClr val="0082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Nature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,1991</a:t>
            </a:r>
            <a:endParaRPr lang="cs-CZ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S. </a:t>
            </a:r>
            <a:r>
              <a:rPr lang="cs-CZ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Iijima</a:t>
            </a:r>
            <a:endParaRPr lang="cs-CZ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4212955"/>
            <a:ext cx="3529235" cy="1392382"/>
          </a:xfrm>
          <a:prstGeom prst="rect">
            <a:avLst/>
          </a:prstGeom>
        </p:spPr>
        <p:txBody>
          <a:bodyPr lIns="98755" tIns="49378" rIns="98755" bIns="49378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1800" dirty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1985 – </a:t>
            </a:r>
            <a:r>
              <a:rPr lang="cs-CZ" sz="1800" dirty="0" err="1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discovery</a:t>
            </a:r>
            <a:r>
              <a:rPr lang="cs-CZ" sz="18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dirty="0" err="1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18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fullerene C</a:t>
            </a:r>
            <a:r>
              <a:rPr lang="cs-CZ" sz="1800" baseline="-250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</a:t>
            </a:r>
            <a:r>
              <a:rPr lang="cs-CZ" sz="1600" dirty="0" smtClean="0">
                <a:solidFill>
                  <a:srgbClr val="0082B0"/>
                </a:solidFill>
              </a:rPr>
              <a:t> </a:t>
            </a:r>
            <a:endParaRPr lang="cs-CZ" sz="1600" dirty="0">
              <a:solidFill>
                <a:srgbClr val="0082B0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Nobel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prize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– 1996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Kroto</a:t>
            </a: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cs-CZ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Smalley</a:t>
            </a: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cs-CZ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Curl</a:t>
            </a:r>
            <a:endParaRPr lang="cs-CZ" sz="2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466044" y="4212955"/>
            <a:ext cx="3255807" cy="1392382"/>
          </a:xfrm>
          <a:prstGeom prst="rect">
            <a:avLst/>
          </a:prstGeom>
        </p:spPr>
        <p:txBody>
          <a:bodyPr lIns="98755" tIns="49378" rIns="98755" bIns="49378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1800" dirty="0">
                <a:solidFill>
                  <a:srgbClr val="2481B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2004 – </a:t>
            </a:r>
            <a:r>
              <a:rPr lang="cs-CZ" sz="1800" dirty="0" err="1" smtClean="0">
                <a:solidFill>
                  <a:srgbClr val="2481B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discovery</a:t>
            </a:r>
            <a:r>
              <a:rPr lang="cs-CZ" sz="1800" dirty="0" smtClean="0">
                <a:solidFill>
                  <a:srgbClr val="2481B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dirty="0" err="1" smtClean="0">
                <a:solidFill>
                  <a:srgbClr val="2481B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</a:t>
            </a:r>
            <a:r>
              <a:rPr lang="cs-CZ" sz="1800" dirty="0" smtClean="0">
                <a:solidFill>
                  <a:srgbClr val="2481B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800" dirty="0" err="1" smtClean="0">
                <a:solidFill>
                  <a:srgbClr val="2481B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graphene</a:t>
            </a:r>
            <a:r>
              <a:rPr lang="cs-CZ" sz="1800" dirty="0" smtClean="0">
                <a:solidFill>
                  <a:srgbClr val="2481BA"/>
                </a:solidFill>
              </a:rPr>
              <a:t> </a:t>
            </a:r>
            <a:endParaRPr lang="cs-CZ" sz="1800" dirty="0">
              <a:solidFill>
                <a:srgbClr val="2481BA"/>
              </a:solidFill>
            </a:endParaRP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Nobel </a:t>
            </a:r>
            <a:r>
              <a:rPr lang="cs-CZ" sz="2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prize</a:t>
            </a:r>
            <a:r>
              <a:rPr lang="cs-CZ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- 2010 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A. </a:t>
            </a:r>
            <a:r>
              <a:rPr lang="cs-CZ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Geim</a:t>
            </a: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K. </a:t>
            </a:r>
            <a:r>
              <a:rPr lang="cs-CZ" sz="22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Novoselov</a:t>
            </a:r>
            <a:r>
              <a:rPr lang="cs-CZ" sz="2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</a:p>
        </p:txBody>
      </p:sp>
      <p:cxnSp>
        <p:nvCxnSpPr>
          <p:cNvPr id="4106" name="Přímá spojnice 5"/>
          <p:cNvCxnSpPr>
            <a:cxnSpLocks noChangeShapeType="1"/>
          </p:cNvCxnSpPr>
          <p:nvPr/>
        </p:nvCxnSpPr>
        <p:spPr bwMode="auto">
          <a:xfrm flipV="1">
            <a:off x="258238" y="6113772"/>
            <a:ext cx="8953891" cy="15752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Přímá spojnice 7"/>
          <p:cNvCxnSpPr/>
          <p:nvPr/>
        </p:nvCxnSpPr>
        <p:spPr bwMode="auto">
          <a:xfrm>
            <a:off x="305496" y="5660446"/>
            <a:ext cx="9168245" cy="15753"/>
          </a:xfrm>
          <a:prstGeom prst="line">
            <a:avLst/>
          </a:prstGeom>
          <a:ln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08" name="Picture 27" descr="náhled obrázku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419" y="5903737"/>
            <a:ext cx="1036322" cy="143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1" descr="A scattering of round-brilliant cut diamonds shows off the many reflecting facets.">
            <a:hlinkClick r:id="rId7" tooltip="A scattering of round-brilliant cut diamonds shows off the many reflecting facets.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110" y="5957995"/>
            <a:ext cx="1687821" cy="132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82" y="5903736"/>
            <a:ext cx="1409330" cy="1461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12" y="5858229"/>
            <a:ext cx="1917365" cy="155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2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6415" y="5957996"/>
            <a:ext cx="2045639" cy="1531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2143895" y="1256710"/>
            <a:ext cx="864060" cy="53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0D</a:t>
            </a: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5450634" y="1250519"/>
            <a:ext cx="819358" cy="53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1D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8545439" y="1338975"/>
            <a:ext cx="820282" cy="53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</a:t>
            </a:r>
          </a:p>
        </p:txBody>
      </p:sp>
      <p:sp>
        <p:nvSpPr>
          <p:cNvPr id="34" name="Text Box 18"/>
          <p:cNvSpPr txBox="1">
            <a:spLocks noChangeArrowheads="1"/>
          </p:cNvSpPr>
          <p:nvPr/>
        </p:nvSpPr>
        <p:spPr bwMode="auto">
          <a:xfrm>
            <a:off x="4091278" y="6859397"/>
            <a:ext cx="1248988" cy="530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itchFamily="2" charset="2"/>
              <a:buNone/>
              <a:defRPr/>
            </a:pP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</a:t>
            </a:r>
          </a:p>
        </p:txBody>
      </p:sp>
      <p:sp>
        <p:nvSpPr>
          <p:cNvPr id="6" name="Obdélník 5"/>
          <p:cNvSpPr/>
          <p:nvPr/>
        </p:nvSpPr>
        <p:spPr>
          <a:xfrm>
            <a:off x="3030926" y="0"/>
            <a:ext cx="486092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Nanohistory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…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b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</a:br>
            <a:r>
              <a:rPr lang="cs-CZ" sz="28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I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t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noProof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started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noProof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with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noProof="0" dirty="0" err="1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carbon</a:t>
            </a:r>
            <a:endParaRPr kumimoji="0" lang="cs-CZ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3167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 bwMode="auto">
          <a:xfrm>
            <a:off x="-8955" y="835608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7"/>
          <p:cNvSpPr txBox="1">
            <a:spLocks noChangeArrowheads="1"/>
          </p:cNvSpPr>
          <p:nvPr/>
        </p:nvSpPr>
        <p:spPr bwMode="auto">
          <a:xfrm>
            <a:off x="2956659" y="0"/>
            <a:ext cx="4639206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</a:t>
            </a:r>
            <a:r>
              <a:rPr lang="en-US" kern="0" dirty="0" smtClean="0">
                <a:latin typeface="Arial"/>
              </a:rPr>
              <a:t>C</a:t>
            </a:r>
            <a:r>
              <a:rPr lang="cs-CZ" kern="0" dirty="0" smtClean="0">
                <a:latin typeface="Arial"/>
              </a:rPr>
              <a:t>a</a:t>
            </a:r>
            <a:r>
              <a:rPr lang="en-US" kern="0" dirty="0" smtClean="0">
                <a:latin typeface="Arial"/>
              </a:rPr>
              <a:t>r</a:t>
            </a:r>
            <a:r>
              <a:rPr lang="cs-CZ" kern="0" dirty="0" smtClean="0">
                <a:latin typeface="Arial"/>
              </a:rPr>
              <a:t>bon </a:t>
            </a:r>
            <a:r>
              <a:rPr lang="cs-CZ" kern="0" dirty="0" err="1" smtClean="0">
                <a:latin typeface="Arial"/>
              </a:rPr>
              <a:t>nanostructures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637" y="3132559"/>
            <a:ext cx="18732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DSCN197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901" y="3123034"/>
            <a:ext cx="2519363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5147674" y="4346996"/>
            <a:ext cx="10080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sz="1400" b="1">
                <a:latin typeface="Times New Roman" pitchFamily="18" charset="0"/>
              </a:rPr>
              <a:t>perfluoro-alkylsilan</a:t>
            </a:r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387" y="3132559"/>
            <a:ext cx="183973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489" y="1000353"/>
            <a:ext cx="1800225" cy="1794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39" y="1044327"/>
            <a:ext cx="295910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8"/>
          <p:cNvSpPr>
            <a:spLocks noChangeShapeType="1"/>
          </p:cNvSpPr>
          <p:nvPr/>
        </p:nvSpPr>
        <p:spPr bwMode="auto">
          <a:xfrm>
            <a:off x="4271739" y="2773115"/>
            <a:ext cx="295275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5135339" y="2412752"/>
            <a:ext cx="714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135339" y="2341315"/>
            <a:ext cx="7921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cs-CZ" sz="16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0.6 nm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852" y="970260"/>
            <a:ext cx="1601514" cy="187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591" y="5145608"/>
            <a:ext cx="44640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103" y="5148783"/>
            <a:ext cx="2087563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3880619" y="6571755"/>
            <a:ext cx="5762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3772867" y="6571755"/>
            <a:ext cx="1079103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nm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545666" y="5140594"/>
            <a:ext cx="33123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Chem</a:t>
            </a:r>
            <a:r>
              <a:rPr lang="cs-CZ" sz="1600" i="1" dirty="0"/>
              <a:t>. Mater</a:t>
            </a:r>
            <a:r>
              <a:rPr lang="cs-CZ" sz="1600" dirty="0"/>
              <a:t>. </a:t>
            </a:r>
            <a:r>
              <a:rPr lang="en-GB" sz="1600" dirty="0"/>
              <a:t>20</a:t>
            </a:r>
            <a:r>
              <a:rPr lang="cs-CZ" sz="1600" dirty="0"/>
              <a:t> (2008)</a:t>
            </a:r>
            <a:r>
              <a:rPr lang="en-GB" sz="1600" dirty="0"/>
              <a:t> </a:t>
            </a:r>
            <a:r>
              <a:rPr lang="en-GB" sz="1600" dirty="0" smtClean="0"/>
              <a:t>2884</a:t>
            </a:r>
            <a:r>
              <a:rPr lang="cs-CZ" sz="1600" dirty="0" smtClean="0"/>
              <a:t>; </a:t>
            </a:r>
          </a:p>
          <a:p>
            <a:r>
              <a:rPr lang="cs-CZ" sz="1600" i="1" dirty="0" err="1" smtClean="0"/>
              <a:t>Chem</a:t>
            </a:r>
            <a:r>
              <a:rPr lang="cs-CZ" sz="1600" i="1" dirty="0"/>
              <a:t>. Mater</a:t>
            </a:r>
            <a:r>
              <a:rPr lang="cs-CZ" sz="1600" dirty="0"/>
              <a:t>. </a:t>
            </a:r>
            <a:r>
              <a:rPr lang="cs-CZ" sz="1600" dirty="0" smtClean="0"/>
              <a:t>20 (</a:t>
            </a:r>
            <a:r>
              <a:rPr lang="cs-CZ" sz="1600" dirty="0"/>
              <a:t>2008) 4539</a:t>
            </a:r>
            <a:r>
              <a:rPr lang="en-GB" sz="1600" dirty="0"/>
              <a:t>. </a:t>
            </a:r>
            <a:endParaRPr lang="cs-CZ" sz="1600" dirty="0" smtClean="0"/>
          </a:p>
          <a:p>
            <a:r>
              <a:rPr lang="cs-CZ" sz="1600" i="1" dirty="0" err="1"/>
              <a:t>Small</a:t>
            </a:r>
            <a:r>
              <a:rPr lang="cs-CZ" sz="1600" dirty="0"/>
              <a:t> 4 (2008) 455</a:t>
            </a:r>
            <a:r>
              <a:rPr lang="cs-CZ" sz="1600" dirty="0" smtClean="0"/>
              <a:t>.</a:t>
            </a:r>
          </a:p>
          <a:p>
            <a:r>
              <a:rPr lang="cs-CZ" sz="1600" i="1" dirty="0" err="1"/>
              <a:t>Small</a:t>
            </a:r>
            <a:r>
              <a:rPr lang="cs-CZ" sz="1600" dirty="0"/>
              <a:t> </a:t>
            </a:r>
            <a:r>
              <a:rPr lang="cs-CZ" sz="1600" dirty="0" smtClean="0"/>
              <a:t>5 </a:t>
            </a:r>
            <a:r>
              <a:rPr lang="cs-CZ" sz="1600" dirty="0"/>
              <a:t>(</a:t>
            </a:r>
            <a:r>
              <a:rPr lang="cs-CZ" sz="1600" dirty="0" smtClean="0"/>
              <a:t>2009) 1841.</a:t>
            </a:r>
          </a:p>
          <a:p>
            <a:r>
              <a:rPr lang="cs-CZ" sz="1600" i="1" dirty="0" err="1" smtClean="0"/>
              <a:t>Chem</a:t>
            </a:r>
            <a:r>
              <a:rPr lang="cs-CZ" sz="1600" i="1" dirty="0" smtClean="0"/>
              <a:t>. Commun.</a:t>
            </a:r>
            <a:r>
              <a:rPr lang="cs-CZ" sz="1600" dirty="0" smtClean="0"/>
              <a:t>46</a:t>
            </a:r>
            <a:r>
              <a:rPr lang="cs-CZ" sz="1600" i="1" dirty="0" smtClean="0"/>
              <a:t> </a:t>
            </a:r>
            <a:r>
              <a:rPr lang="cs-CZ" sz="1600" dirty="0" smtClean="0"/>
              <a:t>(2010) 1766.</a:t>
            </a:r>
          </a:p>
          <a:p>
            <a:r>
              <a:rPr lang="cs-CZ" sz="1600" i="1" dirty="0" err="1"/>
              <a:t>Small</a:t>
            </a:r>
            <a:r>
              <a:rPr lang="cs-CZ" sz="1600" dirty="0"/>
              <a:t> </a:t>
            </a:r>
            <a:r>
              <a:rPr lang="cs-CZ" sz="1600" dirty="0" smtClean="0"/>
              <a:t>6 </a:t>
            </a:r>
            <a:r>
              <a:rPr lang="cs-CZ" sz="1600" dirty="0"/>
              <a:t>(</a:t>
            </a:r>
            <a:r>
              <a:rPr lang="cs-CZ" sz="1600" dirty="0" smtClean="0"/>
              <a:t>2010) 2885.</a:t>
            </a:r>
            <a:endParaRPr lang="cs-CZ" sz="1600" dirty="0"/>
          </a:p>
          <a:p>
            <a:r>
              <a:rPr lang="cs-CZ" sz="1600" i="1" dirty="0" err="1" smtClean="0"/>
              <a:t>Chem</a:t>
            </a:r>
            <a:r>
              <a:rPr lang="cs-CZ" sz="1600" i="1" dirty="0" smtClean="0"/>
              <a:t>. Mater 24 </a:t>
            </a:r>
            <a:r>
              <a:rPr lang="cs-CZ" sz="1600" dirty="0" smtClean="0"/>
              <a:t>(2012) 6.</a:t>
            </a:r>
          </a:p>
          <a:p>
            <a:r>
              <a:rPr lang="cs-CZ" sz="1600" i="1" dirty="0" smtClean="0"/>
              <a:t>J. Mater. </a:t>
            </a:r>
            <a:r>
              <a:rPr lang="cs-CZ" sz="1600" i="1" dirty="0" err="1" smtClean="0"/>
              <a:t>Chem</a:t>
            </a:r>
            <a:r>
              <a:rPr lang="cs-CZ" sz="1600" i="1" dirty="0"/>
              <a:t>. 22 </a:t>
            </a:r>
            <a:r>
              <a:rPr lang="cs-CZ" sz="1600" i="1" dirty="0" smtClean="0"/>
              <a:t>(2012) 16219.</a:t>
            </a:r>
            <a:endParaRPr lang="cs-CZ" i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58943" y="1044327"/>
            <a:ext cx="20074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2D </a:t>
            </a:r>
            <a:r>
              <a:rPr lang="cs-CZ" dirty="0" err="1" smtClean="0"/>
              <a:t>graphene</a:t>
            </a:r>
            <a:r>
              <a:rPr lang="cs-CZ" dirty="0" smtClean="0"/>
              <a:t>,</a:t>
            </a:r>
          </a:p>
          <a:p>
            <a:r>
              <a:rPr lang="cs-CZ" dirty="0" err="1"/>
              <a:t>s</a:t>
            </a:r>
            <a:r>
              <a:rPr lang="cs-CZ" dirty="0" err="1" smtClean="0"/>
              <a:t>ynthesis</a:t>
            </a:r>
            <a:r>
              <a:rPr lang="cs-CZ" dirty="0" smtClean="0"/>
              <a:t>,</a:t>
            </a:r>
          </a:p>
          <a:p>
            <a:r>
              <a:rPr lang="cs-CZ" dirty="0" err="1"/>
              <a:t>d</a:t>
            </a:r>
            <a:r>
              <a:rPr lang="cs-CZ" dirty="0" err="1" smtClean="0"/>
              <a:t>erivatives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functionalization</a:t>
            </a:r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4014" y="3132559"/>
            <a:ext cx="200744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</a:t>
            </a:r>
            <a:r>
              <a:rPr lang="cs-CZ" dirty="0" smtClean="0"/>
              <a:t>D </a:t>
            </a:r>
            <a:r>
              <a:rPr lang="cs-CZ" dirty="0" err="1" smtClean="0"/>
              <a:t>nanotubes</a:t>
            </a:r>
            <a:r>
              <a:rPr lang="cs-CZ" dirty="0" smtClean="0"/>
              <a:t>,</a:t>
            </a:r>
          </a:p>
          <a:p>
            <a:r>
              <a:rPr lang="cs-CZ" dirty="0" err="1"/>
              <a:t>f</a:t>
            </a:r>
            <a:r>
              <a:rPr lang="cs-CZ" dirty="0" err="1" smtClean="0"/>
              <a:t>unctionalizationapplications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52781" y="5095323"/>
            <a:ext cx="200744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OD </a:t>
            </a:r>
            <a:r>
              <a:rPr lang="cs-CZ" dirty="0" err="1" smtClean="0"/>
              <a:t>carbon</a:t>
            </a:r>
            <a:r>
              <a:rPr lang="cs-CZ" dirty="0" smtClean="0"/>
              <a:t> </a:t>
            </a:r>
            <a:r>
              <a:rPr lang="cs-CZ" dirty="0" err="1" smtClean="0"/>
              <a:t>dots</a:t>
            </a:r>
            <a:r>
              <a:rPr lang="cs-CZ" dirty="0" smtClean="0"/>
              <a:t>,</a:t>
            </a:r>
          </a:p>
          <a:p>
            <a:r>
              <a:rPr lang="cs-CZ" dirty="0" err="1"/>
              <a:t>s</a:t>
            </a:r>
            <a:r>
              <a:rPr lang="cs-CZ" dirty="0" err="1" smtClean="0"/>
              <a:t>ynthesis</a:t>
            </a:r>
            <a:r>
              <a:rPr lang="cs-CZ" dirty="0" smtClean="0"/>
              <a:t>,</a:t>
            </a:r>
          </a:p>
          <a:p>
            <a:r>
              <a:rPr lang="cs-CZ" dirty="0" err="1"/>
              <a:t>f</a:t>
            </a:r>
            <a:r>
              <a:rPr lang="cs-CZ" dirty="0" err="1" smtClean="0"/>
              <a:t>unctionalizationapplications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63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5" y="103473"/>
            <a:ext cx="5503302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Carbon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based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quantum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dots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0" y="946377"/>
            <a:ext cx="9721850" cy="6725655"/>
          </a:xfrm>
          <a:prstGeom prst="rect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93" y="1148798"/>
            <a:ext cx="4291847" cy="1430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860931"/>
            <a:ext cx="44640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2" y="1864106"/>
            <a:ext cx="2087563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16"/>
          <p:cNvSpPr>
            <a:spLocks noChangeShapeType="1"/>
          </p:cNvSpPr>
          <p:nvPr/>
        </p:nvSpPr>
        <p:spPr bwMode="auto">
          <a:xfrm>
            <a:off x="2124075" y="3302381"/>
            <a:ext cx="5762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947059" y="3302381"/>
            <a:ext cx="75327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 </a:t>
            </a:r>
            <a:r>
              <a:rPr lang="cs-CZ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nm</a:t>
            </a:r>
            <a:endParaRPr lang="cs-CZ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3370214" y="6570568"/>
            <a:ext cx="6351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/>
              <a:t>Bourlinos</a:t>
            </a:r>
            <a:r>
              <a:rPr lang="cs-CZ" sz="1600" dirty="0" smtClean="0"/>
              <a:t> </a:t>
            </a:r>
            <a:r>
              <a:rPr lang="cs-CZ" sz="1600" dirty="0"/>
              <a:t>et al.</a:t>
            </a:r>
            <a:r>
              <a:rPr lang="en-GB" sz="1600" dirty="0"/>
              <a:t> </a:t>
            </a:r>
            <a:r>
              <a:rPr lang="cs-CZ" sz="1600" i="1" dirty="0" err="1" smtClean="0"/>
              <a:t>Chem</a:t>
            </a:r>
            <a:r>
              <a:rPr lang="cs-CZ" sz="1600" i="1" dirty="0"/>
              <a:t>. Mater</a:t>
            </a:r>
            <a:r>
              <a:rPr lang="cs-CZ" sz="1600" dirty="0"/>
              <a:t>. </a:t>
            </a:r>
            <a:r>
              <a:rPr lang="cs-CZ" sz="1600" dirty="0" smtClean="0"/>
              <a:t>20 (</a:t>
            </a:r>
            <a:r>
              <a:rPr lang="cs-CZ" sz="1600" dirty="0"/>
              <a:t>2008) </a:t>
            </a:r>
            <a:r>
              <a:rPr lang="cs-CZ" sz="1600" dirty="0" smtClean="0"/>
              <a:t>4539; </a:t>
            </a:r>
            <a:r>
              <a:rPr lang="sk-SK" sz="1600" dirty="0" smtClean="0"/>
              <a:t> </a:t>
            </a:r>
            <a:r>
              <a:rPr lang="cs-CZ" sz="1600" i="1" dirty="0" err="1"/>
              <a:t>Small</a:t>
            </a:r>
            <a:r>
              <a:rPr lang="cs-CZ" sz="1600" dirty="0"/>
              <a:t> 4 (2008) </a:t>
            </a:r>
            <a:r>
              <a:rPr lang="cs-CZ" sz="1600" dirty="0" smtClean="0"/>
              <a:t>455; </a:t>
            </a:r>
            <a:r>
              <a:rPr lang="cs-CZ" sz="1600" i="1" dirty="0" err="1" smtClean="0"/>
              <a:t>Chem</a:t>
            </a:r>
            <a:r>
              <a:rPr lang="cs-CZ" sz="1600" i="1" dirty="0"/>
              <a:t>. Mater 24 </a:t>
            </a:r>
            <a:r>
              <a:rPr lang="cs-CZ" sz="1600" dirty="0"/>
              <a:t>(2012) </a:t>
            </a:r>
            <a:r>
              <a:rPr lang="cs-CZ" sz="1600" dirty="0" smtClean="0"/>
              <a:t>6; </a:t>
            </a:r>
            <a:r>
              <a:rPr lang="cs-CZ" sz="1600" dirty="0" err="1" smtClean="0"/>
              <a:t>Krysman</a:t>
            </a:r>
            <a:r>
              <a:rPr lang="cs-CZ" sz="1600" dirty="0" smtClean="0"/>
              <a:t> et al. </a:t>
            </a:r>
            <a:r>
              <a:rPr lang="cs-CZ" sz="1600" i="1" dirty="0" smtClean="0"/>
              <a:t>JACS 134 (2012) </a:t>
            </a:r>
            <a:r>
              <a:rPr lang="cs-CZ" sz="1600" i="1" dirty="0"/>
              <a:t>747.</a:t>
            </a:r>
            <a:r>
              <a:rPr lang="cs-CZ" sz="1600" dirty="0" smtClean="0"/>
              <a:t> </a:t>
            </a:r>
            <a:endParaRPr lang="cs-CZ" sz="1600" dirty="0"/>
          </a:p>
        </p:txBody>
      </p:sp>
      <p:pic>
        <p:nvPicPr>
          <p:cNvPr id="14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202" y="2237117"/>
            <a:ext cx="2145924" cy="168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0" y="4016641"/>
            <a:ext cx="2959145" cy="29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57180" y="7191925"/>
            <a:ext cx="3135593" cy="3847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Ferromagnetism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CDs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755163" y="7176542"/>
            <a:ext cx="481009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err="1" smtClean="0"/>
              <a:t>Srivastava</a:t>
            </a:r>
            <a:r>
              <a:rPr lang="cs-CZ" sz="1600" dirty="0" smtClean="0"/>
              <a:t> et al. </a:t>
            </a:r>
            <a:r>
              <a:rPr lang="cs-CZ" sz="1600" dirty="0" err="1" smtClean="0"/>
              <a:t>ChemPhysChem</a:t>
            </a:r>
            <a:r>
              <a:rPr lang="cs-CZ" sz="1600" dirty="0" smtClean="0"/>
              <a:t> 12 (2011) </a:t>
            </a:r>
            <a:r>
              <a:rPr lang="cs-CZ" sz="1600" dirty="0"/>
              <a:t>2624</a:t>
            </a:r>
            <a:r>
              <a:rPr lang="cs-CZ" dirty="0"/>
              <a:t>.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3441462" y="4086743"/>
            <a:ext cx="6118086" cy="2431435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Advantages compared to common (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CdSe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QDs: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scale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Biocompatible nature, low toxicity (CHNO)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functionalized » possibility to bind other species » multifunctional hybrids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sources of fluorescence: carbon core, organic surface layer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properties   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4502669" y="2907582"/>
            <a:ext cx="291095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Various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</a:t>
            </a:r>
            <a:r>
              <a:rPr lang="en-US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urface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functionalities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-29032" y="1049135"/>
            <a:ext cx="5739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Thermally induced solid-state syntheses starting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</a:t>
            </a:r>
            <a:r>
              <a:rPr lang="cs-CZ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organic precursors (citrate, </a:t>
            </a:r>
            <a:r>
              <a:rPr lang="en-US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betaine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etc.) </a:t>
            </a:r>
            <a:endParaRPr 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9096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03473"/>
            <a:ext cx="4639206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Carbon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nanocomposites</a:t>
            </a:r>
            <a:r>
              <a:rPr lang="cs-CZ" kern="0" dirty="0" smtClean="0">
                <a:latin typeface="Arial"/>
              </a:rPr>
              <a:t> and </a:t>
            </a:r>
            <a:r>
              <a:rPr lang="cs-CZ" kern="0" dirty="0" err="1" smtClean="0">
                <a:latin typeface="Arial"/>
              </a:rPr>
              <a:t>their</a:t>
            </a:r>
            <a:r>
              <a:rPr lang="cs-CZ" kern="0" dirty="0" smtClean="0">
                <a:latin typeface="Arial"/>
              </a:rPr>
              <a:t> </a:t>
            </a:r>
            <a:r>
              <a:rPr lang="cs-CZ" kern="0" dirty="0" err="1" smtClean="0">
                <a:latin typeface="Arial"/>
              </a:rPr>
              <a:t>applications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0" y="866501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" y="3852639"/>
            <a:ext cx="2808312" cy="212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7" y="1565891"/>
            <a:ext cx="2808312" cy="210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34006" y="6232499"/>
            <a:ext cx="43504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rat </a:t>
            </a:r>
            <a:r>
              <a:rPr lang="en-US" dirty="0" err="1" smtClean="0"/>
              <a:t>mesenchymal</a:t>
            </a:r>
            <a:r>
              <a:rPr lang="en-US" dirty="0" smtClean="0"/>
              <a:t> stem cell labeling</a:t>
            </a:r>
          </a:p>
          <a:p>
            <a:pPr algn="ctr"/>
            <a:r>
              <a:rPr lang="en-US" dirty="0" smtClean="0"/>
              <a:t>dual MRI/fluorescence probe</a:t>
            </a:r>
            <a:r>
              <a:rPr lang="cs-CZ" dirty="0" smtClean="0"/>
              <a:t>s</a:t>
            </a:r>
            <a:endParaRPr lang="en-US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471485" y="6102887"/>
            <a:ext cx="319235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advanced sorption-reduction water treatment technologies</a:t>
            </a:r>
            <a:r>
              <a:rPr lang="cs-CZ" dirty="0" smtClean="0"/>
              <a:t> - GEOTEST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1042646"/>
            <a:ext cx="336610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Magnetic</a:t>
            </a:r>
            <a:r>
              <a:rPr lang="cs-CZ" dirty="0" smtClean="0"/>
              <a:t> Fe</a:t>
            </a:r>
            <a:r>
              <a:rPr lang="cs-CZ" baseline="-25000" dirty="0" smtClean="0"/>
              <a:t>3</a:t>
            </a:r>
            <a:r>
              <a:rPr lang="cs-CZ" dirty="0" smtClean="0"/>
              <a:t>O</a:t>
            </a:r>
            <a:r>
              <a:rPr lang="cs-CZ" baseline="-25000" dirty="0" smtClean="0"/>
              <a:t>4</a:t>
            </a:r>
            <a:r>
              <a:rPr lang="cs-CZ" dirty="0" smtClean="0"/>
              <a:t>/C-</a:t>
            </a:r>
            <a:r>
              <a:rPr lang="cs-CZ" dirty="0" err="1" smtClean="0"/>
              <a:t>dots</a:t>
            </a:r>
            <a:r>
              <a:rPr lang="cs-CZ" dirty="0" smtClean="0"/>
              <a:t> 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6385578" y="1015989"/>
            <a:ext cx="330568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Nanocarbon</a:t>
            </a:r>
            <a:r>
              <a:rPr lang="cs-CZ" dirty="0" smtClean="0"/>
              <a:t>/iron </a:t>
            </a:r>
            <a:r>
              <a:rPr lang="cs-CZ" dirty="0" err="1" smtClean="0"/>
              <a:t>composites</a:t>
            </a:r>
            <a:endParaRPr lang="cs-CZ" dirty="0"/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35" y="1427367"/>
            <a:ext cx="2772519" cy="2074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736" y="3579920"/>
            <a:ext cx="2960123" cy="2396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374376" y="1623840"/>
            <a:ext cx="983118" cy="6771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CMK-3 </a:t>
            </a:r>
            <a:r>
              <a:rPr lang="cs-CZ" dirty="0" err="1" smtClean="0"/>
              <a:t>carbon</a:t>
            </a:r>
            <a:endParaRPr lang="cs-CZ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3729455" y="1015988"/>
            <a:ext cx="223224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Gd</a:t>
            </a:r>
            <a:r>
              <a:rPr lang="cs-CZ" dirty="0" smtClean="0"/>
              <a:t> </a:t>
            </a:r>
            <a:r>
              <a:rPr lang="cs-CZ" dirty="0" err="1" smtClean="0"/>
              <a:t>doped</a:t>
            </a:r>
            <a:r>
              <a:rPr lang="cs-CZ" dirty="0" smtClean="0"/>
              <a:t> C-</a:t>
            </a:r>
            <a:r>
              <a:rPr lang="cs-CZ" dirty="0" err="1" smtClean="0"/>
              <a:t>dots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688394" y="6917347"/>
            <a:ext cx="49037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/>
              <a:t>Z. Markova et al. </a:t>
            </a:r>
            <a:r>
              <a:rPr lang="cs-CZ" sz="1600" i="1" dirty="0" smtClean="0"/>
              <a:t>J</a:t>
            </a:r>
            <a:r>
              <a:rPr lang="cs-CZ" sz="1600" i="1" dirty="0"/>
              <a:t>. Mater. </a:t>
            </a:r>
            <a:r>
              <a:rPr lang="cs-CZ" sz="1600" i="1" dirty="0" err="1"/>
              <a:t>Chem</a:t>
            </a:r>
            <a:r>
              <a:rPr lang="cs-CZ" sz="1600" dirty="0"/>
              <a:t>. 22 (2012) </a:t>
            </a:r>
            <a:r>
              <a:rPr lang="cs-CZ" sz="1600" dirty="0" smtClean="0"/>
              <a:t>16219; </a:t>
            </a:r>
            <a:endParaRPr lang="cs-CZ" sz="1600" dirty="0"/>
          </a:p>
        </p:txBody>
      </p:sp>
      <p:sp>
        <p:nvSpPr>
          <p:cNvPr id="24" name="Obdélník 23"/>
          <p:cNvSpPr/>
          <p:nvPr/>
        </p:nvSpPr>
        <p:spPr>
          <a:xfrm>
            <a:off x="141539" y="7210739"/>
            <a:ext cx="5820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/>
              <a:t>AB </a:t>
            </a:r>
            <a:r>
              <a:rPr lang="cs-CZ" sz="1600" dirty="0" err="1" smtClean="0"/>
              <a:t>Bourlinos</a:t>
            </a:r>
            <a:r>
              <a:rPr lang="cs-CZ" sz="1600" dirty="0" smtClean="0"/>
              <a:t> et al. </a:t>
            </a:r>
            <a:r>
              <a:rPr lang="cs-CZ" sz="1600" i="1" dirty="0" smtClean="0"/>
              <a:t>J</a:t>
            </a:r>
            <a:r>
              <a:rPr lang="cs-CZ" sz="1600" i="1" dirty="0"/>
              <a:t>. Mater. </a:t>
            </a:r>
            <a:r>
              <a:rPr lang="cs-CZ" sz="1600" i="1" dirty="0" err="1"/>
              <a:t>Chem</a:t>
            </a:r>
            <a:r>
              <a:rPr lang="cs-CZ" sz="1600" dirty="0" smtClean="0"/>
              <a:t>. 2012, in </a:t>
            </a:r>
            <a:r>
              <a:rPr lang="cs-CZ" sz="1600" dirty="0" err="1" smtClean="0"/>
              <a:t>print</a:t>
            </a:r>
            <a:r>
              <a:rPr lang="cs-CZ" sz="1600" dirty="0" smtClean="0"/>
              <a:t>. </a:t>
            </a:r>
            <a:endParaRPr lang="cs-CZ" sz="1600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883" y="1451290"/>
            <a:ext cx="2983337" cy="240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07" y="3993953"/>
            <a:ext cx="2701280" cy="2090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ahnutá šipka doleva 3"/>
          <p:cNvSpPr/>
          <p:nvPr/>
        </p:nvSpPr>
        <p:spPr bwMode="auto">
          <a:xfrm>
            <a:off x="5256738" y="6232499"/>
            <a:ext cx="504363" cy="55588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Zahnutá šipka doprava 8"/>
          <p:cNvSpPr/>
          <p:nvPr/>
        </p:nvSpPr>
        <p:spPr bwMode="auto">
          <a:xfrm>
            <a:off x="1091257" y="6140054"/>
            <a:ext cx="522332" cy="702080"/>
          </a:xfrm>
          <a:prstGeom prst="curv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874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102" y="4914424"/>
            <a:ext cx="2444383" cy="116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ovéPole 28"/>
          <p:cNvSpPr txBox="1"/>
          <p:nvPr/>
        </p:nvSpPr>
        <p:spPr>
          <a:xfrm>
            <a:off x="4248394" y="5736040"/>
            <a:ext cx="2340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T1-weighted </a:t>
            </a:r>
            <a:r>
              <a:rPr lang="cs-CZ" sz="1600" dirty="0" err="1" smtClean="0">
                <a:solidFill>
                  <a:schemeClr val="bg1"/>
                </a:solidFill>
              </a:rPr>
              <a:t>images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761101" y="6318080"/>
            <a:ext cx="11666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T1-MRI</a:t>
            </a:r>
            <a:endParaRPr lang="cs-CZ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105087" y="6318081"/>
            <a:ext cx="116661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T2-MRI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5581580" y="7072383"/>
            <a:ext cx="42242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/>
              <a:t>M. </a:t>
            </a:r>
            <a:r>
              <a:rPr lang="cs-CZ" sz="1600" dirty="0" err="1" smtClean="0"/>
              <a:t>Baikousi</a:t>
            </a:r>
            <a:r>
              <a:rPr lang="cs-CZ" sz="1600" dirty="0" smtClean="0"/>
              <a:t> et al</a:t>
            </a:r>
            <a:r>
              <a:rPr lang="cs-CZ" sz="1600" i="1" dirty="0" smtClean="0"/>
              <a:t>. </a:t>
            </a:r>
            <a:r>
              <a:rPr lang="cs-CZ" sz="1600" i="1" dirty="0" err="1" smtClean="0"/>
              <a:t>Langmuir</a:t>
            </a:r>
            <a:r>
              <a:rPr lang="cs-CZ" sz="1600" i="1" dirty="0" smtClean="0"/>
              <a:t> </a:t>
            </a:r>
            <a:r>
              <a:rPr lang="cs-CZ" sz="1600" dirty="0" smtClean="0"/>
              <a:t>28 (2012) 3918.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55725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196629" y="103473"/>
            <a:ext cx="7344816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</a:t>
            </a:r>
            <a:r>
              <a:rPr lang="en-US" kern="0" dirty="0" err="1" smtClean="0">
                <a:latin typeface="Arial"/>
              </a:rPr>
              <a:t>Graphene</a:t>
            </a:r>
            <a:r>
              <a:rPr lang="en-US" kern="0" dirty="0" smtClean="0">
                <a:latin typeface="Arial"/>
              </a:rPr>
              <a:t> – synthesis, organic functionalization, interactions with metals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-33001" y="916679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357" y="1063349"/>
            <a:ext cx="4202088" cy="190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4" y="1091400"/>
            <a:ext cx="3716110" cy="185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8899" y="2985963"/>
            <a:ext cx="9649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Chemical exfoliation </a:t>
            </a:r>
            <a:r>
              <a:rPr lang="en-US" sz="1800" dirty="0" smtClean="0"/>
              <a:t>of graphite </a:t>
            </a:r>
            <a:r>
              <a:rPr lang="cs-CZ" sz="1800" dirty="0" smtClean="0"/>
              <a:t>by</a:t>
            </a:r>
            <a:r>
              <a:rPr lang="en-US" sz="1800" dirty="0" smtClean="0"/>
              <a:t>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perfluorinated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aromatic molecules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yridine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solvent</a:t>
            </a:r>
            <a:r>
              <a:rPr lang="cs-CZ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1800" dirty="0" smtClean="0"/>
              <a:t> 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2307670" y="1252862"/>
            <a:ext cx="16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cs-CZ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raphite</a:t>
            </a:r>
            <a:r>
              <a:rPr lang="cs-CZ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pyridine</a:t>
            </a:r>
            <a:endParaRPr lang="cs-CZ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77935" y="5377591"/>
            <a:ext cx="327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Organic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functionalization</a:t>
            </a:r>
            <a:endParaRPr 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86634" y="1160528"/>
            <a:ext cx="6762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1 h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603000" y="2263012"/>
            <a:ext cx="110834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5 </a:t>
            </a:r>
            <a:r>
              <a:rPr lang="cs-CZ" b="1" dirty="0" err="1" smtClean="0">
                <a:solidFill>
                  <a:schemeClr val="bg1"/>
                </a:solidFill>
              </a:rPr>
              <a:t>days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7500" y="5777701"/>
            <a:ext cx="40182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1,3 dipolar </a:t>
            </a:r>
            <a:r>
              <a:rPr lang="en-US" dirty="0" err="1"/>
              <a:t>cycloaddition</a:t>
            </a:r>
            <a:r>
              <a:rPr lang="en-US" dirty="0"/>
              <a:t> of </a:t>
            </a:r>
            <a:r>
              <a:rPr lang="en-US" dirty="0" err="1" smtClean="0"/>
              <a:t>azomethine</a:t>
            </a:r>
            <a:r>
              <a:rPr lang="cs-CZ" dirty="0" smtClean="0"/>
              <a:t> </a:t>
            </a:r>
            <a:r>
              <a:rPr lang="en-US" dirty="0" err="1" smtClean="0"/>
              <a:t>ylide</a:t>
            </a:r>
            <a:r>
              <a:rPr lang="en-US" dirty="0"/>
              <a:t>. </a:t>
            </a:r>
            <a:r>
              <a:rPr lang="cs-CZ" dirty="0" err="1" smtClean="0"/>
              <a:t>Graphene</a:t>
            </a:r>
            <a:r>
              <a:rPr lang="cs-CZ" dirty="0" smtClean="0"/>
              <a:t>-OH </a:t>
            </a:r>
            <a:r>
              <a:rPr lang="en-US" dirty="0" smtClean="0"/>
              <a:t>sheets </a:t>
            </a:r>
            <a:r>
              <a:rPr lang="en-US" dirty="0"/>
              <a:t>are easily </a:t>
            </a:r>
            <a:r>
              <a:rPr lang="en-US" dirty="0" smtClean="0"/>
              <a:t>dispersible</a:t>
            </a:r>
            <a:r>
              <a:rPr lang="cs-CZ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polar organic solvents and </a:t>
            </a:r>
            <a:r>
              <a:rPr lang="en-US" dirty="0" smtClean="0"/>
              <a:t>water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16388" name="Picture 4" descr="Graphical abstract: Organic functionalisation of graphe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00" y="3492600"/>
            <a:ext cx="5003492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27797" y="7144631"/>
            <a:ext cx="84422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err="1"/>
              <a:t>Small</a:t>
            </a:r>
            <a:r>
              <a:rPr lang="cs-CZ" sz="1600" dirty="0"/>
              <a:t> 5 (2009) </a:t>
            </a:r>
            <a:r>
              <a:rPr lang="cs-CZ" sz="1600" dirty="0" smtClean="0"/>
              <a:t>1841; </a:t>
            </a:r>
            <a:r>
              <a:rPr lang="cs-CZ" sz="1600" i="1" dirty="0" err="1" smtClean="0"/>
              <a:t>Chem</a:t>
            </a:r>
            <a:r>
              <a:rPr lang="cs-CZ" sz="1600" i="1" dirty="0"/>
              <a:t>. Commun.</a:t>
            </a:r>
            <a:r>
              <a:rPr lang="cs-CZ" sz="1600" dirty="0"/>
              <a:t>46</a:t>
            </a:r>
            <a:r>
              <a:rPr lang="cs-CZ" sz="1600" i="1" dirty="0"/>
              <a:t> </a:t>
            </a:r>
            <a:r>
              <a:rPr lang="cs-CZ" sz="1600" dirty="0"/>
              <a:t>(2010) </a:t>
            </a:r>
            <a:r>
              <a:rPr lang="cs-CZ" sz="1600" dirty="0" smtClean="0"/>
              <a:t>1766; </a:t>
            </a:r>
            <a:r>
              <a:rPr lang="cs-CZ" sz="1600" i="1" dirty="0" smtClean="0"/>
              <a:t>J. </a:t>
            </a:r>
            <a:r>
              <a:rPr lang="cs-CZ" sz="1600" i="1" dirty="0" err="1" smtClean="0"/>
              <a:t>Phys</a:t>
            </a:r>
            <a:r>
              <a:rPr lang="cs-CZ" sz="1600" i="1" dirty="0" smtClean="0"/>
              <a:t>. </a:t>
            </a:r>
            <a:r>
              <a:rPr lang="cs-CZ" sz="1600" i="1" dirty="0" err="1" smtClean="0"/>
              <a:t>Chem</a:t>
            </a:r>
            <a:r>
              <a:rPr lang="cs-CZ" sz="1600" i="1" dirty="0" smtClean="0"/>
              <a:t>. C </a:t>
            </a:r>
            <a:r>
              <a:rPr lang="cs-CZ" sz="1600" dirty="0" smtClean="0"/>
              <a:t>116 (2012) 14151.</a:t>
            </a:r>
            <a:endParaRPr lang="cs-CZ" i="1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88964" y="1870597"/>
            <a:ext cx="1671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 err="1"/>
              <a:t>g</a:t>
            </a:r>
            <a:r>
              <a:rPr lang="cs-CZ" sz="1600" b="1" dirty="0" err="1" smtClean="0"/>
              <a:t>raphite</a:t>
            </a:r>
            <a:r>
              <a:rPr lang="cs-CZ" sz="1600" b="1" dirty="0" smtClean="0"/>
              <a:t> in benzene</a:t>
            </a:r>
            <a:endParaRPr lang="cs-CZ" sz="16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3933761" y="1618328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Synthesis</a:t>
            </a:r>
            <a:endParaRPr 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48" y="3492600"/>
            <a:ext cx="3986379" cy="298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ovéPole 18"/>
          <p:cNvSpPr txBox="1"/>
          <p:nvPr/>
        </p:nvSpPr>
        <p:spPr>
          <a:xfrm>
            <a:off x="5764462" y="6623495"/>
            <a:ext cx="3276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Interactions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</a:t>
            </a:r>
            <a:r>
              <a:rPr lang="cs-CZ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metals</a:t>
            </a:r>
            <a:endParaRPr lang="cs-CZ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2474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701493" y="103472"/>
            <a:ext cx="4639206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lang="en-US" kern="0" dirty="0" err="1" smtClean="0">
                <a:latin typeface="Arial"/>
              </a:rPr>
              <a:t>Fluorographene</a:t>
            </a:r>
            <a:r>
              <a:rPr lang="en-US" kern="0" dirty="0" smtClean="0">
                <a:latin typeface="Arial"/>
              </a:rPr>
              <a:t> - world's thinnest insulator 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-8955" y="835608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37323" y="1031992"/>
            <a:ext cx="72728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Liquid</a:t>
            </a:r>
            <a:r>
              <a:rPr lang="cs-CZ" dirty="0" smtClean="0"/>
              <a:t> </a:t>
            </a:r>
            <a:r>
              <a:rPr lang="cs-CZ" dirty="0" err="1" smtClean="0"/>
              <a:t>phase</a:t>
            </a:r>
            <a:r>
              <a:rPr lang="en-US" dirty="0" smtClean="0"/>
              <a:t> exfoliation of graphite fluoride </a:t>
            </a:r>
            <a:r>
              <a:rPr lang="cs-CZ" dirty="0" smtClean="0"/>
              <a:t>(</a:t>
            </a:r>
            <a:r>
              <a:rPr lang="en-US" dirty="0" smtClean="0"/>
              <a:t>CF</a:t>
            </a:r>
            <a:r>
              <a:rPr lang="cs-CZ" dirty="0" smtClean="0"/>
              <a:t>)</a:t>
            </a:r>
            <a:r>
              <a:rPr lang="en-US" dirty="0" smtClean="0"/>
              <a:t> </a:t>
            </a:r>
            <a:r>
              <a:rPr lang="cs-CZ" dirty="0" err="1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sulfolane</a:t>
            </a:r>
            <a:r>
              <a:rPr lang="cs-CZ" dirty="0" smtClean="0"/>
              <a:t>.</a:t>
            </a:r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98" y="1521023"/>
            <a:ext cx="3477255" cy="5252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7258" y="6777156"/>
            <a:ext cx="38295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 smtClean="0"/>
              <a:t>Zboril</a:t>
            </a:r>
            <a:r>
              <a:rPr lang="cs-CZ" sz="1600" dirty="0" smtClean="0"/>
              <a:t> et al. </a:t>
            </a:r>
            <a:r>
              <a:rPr lang="cs-CZ" sz="1600" i="1" dirty="0" err="1" smtClean="0"/>
              <a:t>Small</a:t>
            </a:r>
            <a:r>
              <a:rPr lang="cs-CZ" sz="1600" dirty="0" smtClean="0"/>
              <a:t> </a:t>
            </a:r>
            <a:r>
              <a:rPr lang="cs-CZ" sz="1600" dirty="0"/>
              <a:t>6 (2010) </a:t>
            </a:r>
            <a:r>
              <a:rPr lang="cs-CZ" sz="1600" dirty="0" smtClean="0"/>
              <a:t>2885. </a:t>
            </a:r>
          </a:p>
          <a:p>
            <a:r>
              <a:rPr lang="cs-CZ" sz="1600" dirty="0" smtClean="0"/>
              <a:t>Nair et al. </a:t>
            </a:r>
            <a:r>
              <a:rPr lang="cs-CZ" sz="1600" i="1" dirty="0" err="1"/>
              <a:t>Small</a:t>
            </a:r>
            <a:r>
              <a:rPr lang="cs-CZ" sz="1600" dirty="0"/>
              <a:t> 6 (2010) </a:t>
            </a:r>
            <a:r>
              <a:rPr lang="cs-CZ" sz="1600" dirty="0" smtClean="0"/>
              <a:t>2877.</a:t>
            </a:r>
            <a:endParaRPr lang="cs-CZ" sz="1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4248521" y="1528688"/>
            <a:ext cx="51845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stoichiometric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derivative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world's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thinnest</a:t>
            </a:r>
            <a:r>
              <a:rPr lang="cs-CZ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insulator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(~3 eV).</a:t>
            </a:r>
          </a:p>
          <a:p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Stability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higher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compared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CH,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CCl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cs-CZ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CBr</a:t>
            </a:r>
            <a:r>
              <a:rPr lang="cs-CZ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cs-CZ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118" y="1542219"/>
            <a:ext cx="20574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46" y="3479976"/>
            <a:ext cx="2776704" cy="2070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48" y="3449884"/>
            <a:ext cx="2807012" cy="21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8586912" y="5549996"/>
            <a:ext cx="93326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C</a:t>
            </a:r>
            <a:r>
              <a:rPr lang="cs-CZ" baseline="-25000" dirty="0" smtClean="0"/>
              <a:t>3</a:t>
            </a:r>
            <a:r>
              <a:rPr lang="cs-CZ" dirty="0" smtClean="0"/>
              <a:t>F</a:t>
            </a:r>
            <a:r>
              <a:rPr lang="cs-CZ" baseline="-25000" dirty="0" smtClean="0"/>
              <a:t>2</a:t>
            </a:r>
            <a:r>
              <a:rPr lang="cs-CZ" dirty="0" smtClean="0"/>
              <a:t>Br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731252" y="5710415"/>
            <a:ext cx="200376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</a:t>
            </a:r>
            <a:r>
              <a:rPr lang="cs-CZ" dirty="0" smtClean="0"/>
              <a:t>and gap </a:t>
            </a:r>
            <a:r>
              <a:rPr lang="cs-CZ" dirty="0" smtClean="0">
                <a:sym typeface="Symbol"/>
              </a:rPr>
              <a:t></a:t>
            </a:r>
            <a:r>
              <a:rPr lang="cs-CZ" dirty="0" smtClean="0"/>
              <a:t> 1eV</a:t>
            </a:r>
            <a:endParaRPr lang="cs-CZ" dirty="0"/>
          </a:p>
        </p:txBody>
      </p:sp>
      <p:sp>
        <p:nvSpPr>
          <p:cNvPr id="17" name="TextovéPole 16"/>
          <p:cNvSpPr txBox="1"/>
          <p:nvPr/>
        </p:nvSpPr>
        <p:spPr>
          <a:xfrm>
            <a:off x="4673727" y="2864333"/>
            <a:ext cx="433416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Suggestion of 2D semiconductors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723868" y="5549996"/>
            <a:ext cx="104465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</a:t>
            </a:r>
            <a:r>
              <a:rPr lang="cs-CZ" baseline="-25000" dirty="0"/>
              <a:t>2</a:t>
            </a:r>
            <a:r>
              <a:rPr lang="cs-CZ" dirty="0"/>
              <a:t>FCl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996829" y="6197940"/>
            <a:ext cx="532859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Band gap engineering in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halides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96829" y="6900266"/>
            <a:ext cx="4860925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dirty="0"/>
              <a:t>Karlicky et al. J. Chem. Phys 137 (2012)  34709. </a:t>
            </a:r>
          </a:p>
        </p:txBody>
      </p:sp>
    </p:spTree>
    <p:extLst>
      <p:ext uri="{BB962C8B-B14F-4D97-AF65-F5344CB8AC3E}">
        <p14:creationId xmlns:p14="http://schemas.microsoft.com/office/powerpoint/2010/main" val="107104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03473"/>
            <a:ext cx="4639206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More on </a:t>
            </a:r>
            <a:r>
              <a:rPr lang="cs-CZ" kern="0" dirty="0" err="1" smtClean="0">
                <a:latin typeface="Arial"/>
              </a:rPr>
              <a:t>graphene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0" y="858576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7" y="929429"/>
            <a:ext cx="889307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853" y="3996655"/>
            <a:ext cx="5176466" cy="301975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24421" y="4840455"/>
            <a:ext cx="3600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</a:t>
            </a:r>
            <a:r>
              <a:rPr lang="cs-CZ" dirty="0" smtClean="0"/>
              <a:t>. </a:t>
            </a:r>
            <a:r>
              <a:rPr lang="cs-CZ" dirty="0" err="1" smtClean="0"/>
              <a:t>Georgakilas</a:t>
            </a:r>
            <a:r>
              <a:rPr lang="cs-CZ" dirty="0" smtClean="0"/>
              <a:t>, </a:t>
            </a:r>
            <a:r>
              <a:rPr lang="cs-CZ" i="1" dirty="0" err="1" smtClean="0"/>
              <a:t>Chem</a:t>
            </a:r>
            <a:r>
              <a:rPr lang="cs-CZ" i="1" dirty="0" smtClean="0"/>
              <a:t>. </a:t>
            </a:r>
            <a:r>
              <a:rPr lang="cs-CZ" i="1" dirty="0" err="1" smtClean="0"/>
              <a:t>Rev</a:t>
            </a:r>
            <a:r>
              <a:rPr lang="cs-CZ" dirty="0"/>
              <a:t>., </a:t>
            </a:r>
            <a:r>
              <a:rPr lang="cs-CZ" dirty="0" smtClean="0"/>
              <a:t>DOI: 10.1021/cr3000412, 2012. 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57907" y="5754526"/>
            <a:ext cx="33452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Covalent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non-</a:t>
            </a:r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covalent</a:t>
            </a:r>
            <a:r>
              <a:rPr lang="cs-CZ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functionalization</a:t>
            </a:r>
            <a:endParaRPr lang="cs-CZ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Derivatives</a:t>
            </a:r>
            <a:endParaRPr lang="cs-CZ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21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7"/>
          <p:cNvSpPr txBox="1">
            <a:spLocks noChangeArrowheads="1"/>
          </p:cNvSpPr>
          <p:nvPr/>
        </p:nvSpPr>
        <p:spPr bwMode="auto">
          <a:xfrm>
            <a:off x="2525976" y="103473"/>
            <a:ext cx="4639206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kern="0" dirty="0" smtClean="0">
                <a:latin typeface="Arial"/>
              </a:rPr>
              <a:t> </a:t>
            </a:r>
            <a:r>
              <a:rPr lang="en-US" kern="0" dirty="0" smtClean="0">
                <a:latin typeface="Arial"/>
              </a:rPr>
              <a:t>Acknowledgements</a:t>
            </a:r>
            <a:endParaRPr kumimoji="0" lang="en-US" sz="2800" b="1" i="0" u="none" strike="noStrike" kern="0" cap="none" spc="0" normalizeH="0" baseline="0" dirty="0" smtClean="0">
              <a:ln>
                <a:noFill/>
              </a:ln>
              <a:solidFill>
                <a:srgbClr val="99CC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0" y="858576"/>
            <a:ext cx="9721850" cy="672565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87425"/>
            <a:endParaRPr kumimoji="0" lang="cs-CZ" sz="1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45231" y="874203"/>
            <a:ext cx="9541445" cy="249299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partners:</a:t>
            </a:r>
          </a:p>
          <a:p>
            <a:r>
              <a:rPr lang="en-US" sz="1700" dirty="0" smtClean="0"/>
              <a:t>Colleagues from RCPTM</a:t>
            </a:r>
            <a:r>
              <a:rPr lang="cs-CZ" sz="1700" dirty="0" smtClean="0"/>
              <a:t>; </a:t>
            </a:r>
            <a:r>
              <a:rPr lang="en-US" sz="1700" dirty="0" smtClean="0"/>
              <a:t>AB </a:t>
            </a:r>
            <a:r>
              <a:rPr lang="en-US" sz="1700" dirty="0" err="1" smtClean="0"/>
              <a:t>Bourlinos</a:t>
            </a:r>
            <a:r>
              <a:rPr lang="en-US" sz="1700" dirty="0" smtClean="0"/>
              <a:t>, M. </a:t>
            </a:r>
            <a:r>
              <a:rPr lang="en-US" sz="1700" dirty="0" err="1" smtClean="0"/>
              <a:t>Karakassides</a:t>
            </a:r>
            <a:r>
              <a:rPr lang="en-US" sz="1700" dirty="0" smtClean="0"/>
              <a:t> (University of </a:t>
            </a:r>
            <a:r>
              <a:rPr lang="en-US" sz="1700" dirty="0" err="1" smtClean="0"/>
              <a:t>Ioannina</a:t>
            </a:r>
            <a:r>
              <a:rPr lang="en-US" sz="1700" dirty="0" smtClean="0"/>
              <a:t>, Greece, carbon hybrids)</a:t>
            </a:r>
            <a:r>
              <a:rPr lang="cs-CZ" sz="1700" dirty="0" smtClean="0"/>
              <a:t>; </a:t>
            </a:r>
            <a:r>
              <a:rPr lang="en-US" sz="1700" dirty="0" smtClean="0"/>
              <a:t>EP. </a:t>
            </a:r>
            <a:r>
              <a:rPr lang="en-US" sz="1700" dirty="0" err="1" smtClean="0"/>
              <a:t>Giannelis</a:t>
            </a:r>
            <a:r>
              <a:rPr lang="en-US" sz="1700" dirty="0" smtClean="0"/>
              <a:t>, M. </a:t>
            </a:r>
            <a:r>
              <a:rPr lang="en-US" sz="1700" dirty="0" err="1" smtClean="0"/>
              <a:t>Krysman</a:t>
            </a:r>
            <a:r>
              <a:rPr lang="en-US" sz="1700" dirty="0" smtClean="0"/>
              <a:t>, P. Dallas (Cornell University, carbon dots)</a:t>
            </a:r>
            <a:r>
              <a:rPr lang="cs-CZ" sz="1700" dirty="0" smtClean="0"/>
              <a:t>; </a:t>
            </a:r>
            <a:r>
              <a:rPr lang="en-US" sz="1700" dirty="0" smtClean="0"/>
              <a:t>S. </a:t>
            </a:r>
            <a:r>
              <a:rPr lang="en-US" sz="1700" dirty="0" err="1" smtClean="0"/>
              <a:t>Ohkoshi</a:t>
            </a:r>
            <a:r>
              <a:rPr lang="en-US" sz="1700" dirty="0" smtClean="0"/>
              <a:t> (University of Tokyo, magnetic nanoparticles)</a:t>
            </a:r>
            <a:r>
              <a:rPr lang="cs-CZ" sz="1700" dirty="0" smtClean="0"/>
              <a:t>; </a:t>
            </a:r>
            <a:r>
              <a:rPr lang="en-US" sz="1700" dirty="0" smtClean="0"/>
              <a:t>V. </a:t>
            </a:r>
            <a:r>
              <a:rPr lang="en-US" sz="1700" dirty="0" err="1" smtClean="0"/>
              <a:t>Georgakilas</a:t>
            </a:r>
            <a:r>
              <a:rPr lang="en-US" sz="1700" dirty="0" smtClean="0"/>
              <a:t> (NCSR </a:t>
            </a:r>
            <a:r>
              <a:rPr lang="en-US" sz="1700" dirty="0" err="1" smtClean="0"/>
              <a:t>Demokritos</a:t>
            </a:r>
            <a:r>
              <a:rPr lang="en-US" sz="1700" dirty="0" smtClean="0"/>
              <a:t>, Athens, </a:t>
            </a:r>
            <a:r>
              <a:rPr lang="en-US" sz="1700" dirty="0" err="1" smtClean="0"/>
              <a:t>graphene</a:t>
            </a:r>
            <a:r>
              <a:rPr lang="en-US" sz="1700" dirty="0" smtClean="0"/>
              <a:t> functionalization)</a:t>
            </a:r>
            <a:r>
              <a:rPr lang="cs-CZ" sz="1700" dirty="0" smtClean="0"/>
              <a:t>; </a:t>
            </a:r>
            <a:r>
              <a:rPr lang="en-US" sz="1700" dirty="0" smtClean="0"/>
              <a:t>VK Sharma (Florida Institute of Technology, ferrate technologies)</a:t>
            </a:r>
            <a:r>
              <a:rPr lang="cs-CZ" sz="1700" dirty="0" smtClean="0"/>
              <a:t>; </a:t>
            </a:r>
            <a:r>
              <a:rPr lang="en-US" sz="1700" dirty="0" smtClean="0"/>
              <a:t>K. </a:t>
            </a:r>
            <a:r>
              <a:rPr lang="en-US" sz="1700" dirty="0" err="1" smtClean="0"/>
              <a:t>Sivula</a:t>
            </a:r>
            <a:r>
              <a:rPr lang="en-US" sz="1700" dirty="0" smtClean="0"/>
              <a:t>, M. </a:t>
            </a:r>
            <a:r>
              <a:rPr lang="en-US" sz="1700" dirty="0" err="1" smtClean="0"/>
              <a:t>Gratzel</a:t>
            </a:r>
            <a:r>
              <a:rPr lang="en-US" sz="1700" dirty="0" smtClean="0"/>
              <a:t> (EPFL Lausanne, solar splitting of water)</a:t>
            </a:r>
            <a:r>
              <a:rPr lang="cs-CZ" sz="1700" dirty="0" smtClean="0"/>
              <a:t>; </a:t>
            </a:r>
            <a:r>
              <a:rPr lang="en-US" sz="1700" dirty="0" smtClean="0"/>
              <a:t>A. </a:t>
            </a:r>
            <a:r>
              <a:rPr lang="en-US" sz="1700" dirty="0" err="1" smtClean="0"/>
              <a:t>Gedanken</a:t>
            </a:r>
            <a:r>
              <a:rPr lang="en-US" sz="1700" dirty="0" smtClean="0"/>
              <a:t> (Bar-</a:t>
            </a:r>
            <a:r>
              <a:rPr lang="en-US" sz="1700" dirty="0" err="1" smtClean="0"/>
              <a:t>Ilan</a:t>
            </a:r>
            <a:r>
              <a:rPr lang="en-US" sz="1700" dirty="0" smtClean="0"/>
              <a:t> University, Israel, antimicrobial </a:t>
            </a:r>
            <a:r>
              <a:rPr lang="cs-CZ" sz="1700" dirty="0" err="1" smtClean="0"/>
              <a:t>NPs</a:t>
            </a:r>
            <a:r>
              <a:rPr lang="en-US" sz="1700" dirty="0" smtClean="0"/>
              <a:t>)</a:t>
            </a:r>
            <a:r>
              <a:rPr lang="cs-CZ" sz="1700" dirty="0" smtClean="0"/>
              <a:t>; </a:t>
            </a:r>
            <a:r>
              <a:rPr lang="en-US" sz="1700" dirty="0" smtClean="0"/>
              <a:t>KS Kim  (Pohang Institute of Technology, Korea, </a:t>
            </a:r>
            <a:r>
              <a:rPr lang="en-US" sz="1700" dirty="0" err="1" smtClean="0"/>
              <a:t>graphene</a:t>
            </a:r>
            <a:r>
              <a:rPr lang="en-US" sz="1700" dirty="0" smtClean="0"/>
              <a:t> applications)</a:t>
            </a:r>
            <a:r>
              <a:rPr lang="cs-CZ" sz="1700" dirty="0" smtClean="0"/>
              <a:t>; </a:t>
            </a:r>
            <a:r>
              <a:rPr lang="en-US" sz="1700" dirty="0" smtClean="0"/>
              <a:t>R. </a:t>
            </a:r>
            <a:r>
              <a:rPr lang="en-US" sz="1700" dirty="0" err="1" smtClean="0"/>
              <a:t>Varma</a:t>
            </a:r>
            <a:r>
              <a:rPr lang="en-US" sz="1700" dirty="0" smtClean="0"/>
              <a:t> (US EPA, toxicity of NPs, </a:t>
            </a:r>
            <a:r>
              <a:rPr lang="en-US" sz="1700" dirty="0" err="1" smtClean="0"/>
              <a:t>nanocatalysis</a:t>
            </a:r>
            <a:r>
              <a:rPr lang="en-US" sz="1700" dirty="0" smtClean="0"/>
              <a:t>)</a:t>
            </a:r>
            <a:r>
              <a:rPr lang="cs-CZ" sz="1700" dirty="0" smtClean="0"/>
              <a:t>; </a:t>
            </a:r>
            <a:r>
              <a:rPr lang="en-US" sz="1700" dirty="0" smtClean="0"/>
              <a:t>P. </a:t>
            </a:r>
            <a:r>
              <a:rPr lang="en-US" sz="1700" dirty="0" err="1" smtClean="0"/>
              <a:t>Mulvaney</a:t>
            </a:r>
            <a:r>
              <a:rPr lang="en-US" sz="1700" dirty="0" smtClean="0"/>
              <a:t> </a:t>
            </a:r>
            <a:r>
              <a:rPr lang="en-US" sz="1700" dirty="0"/>
              <a:t>(University of </a:t>
            </a:r>
            <a:r>
              <a:rPr lang="en-US" sz="1700" dirty="0" smtClean="0"/>
              <a:t>Melbourne</a:t>
            </a:r>
            <a:r>
              <a:rPr lang="cs-CZ" sz="1700" dirty="0" smtClean="0"/>
              <a:t>, </a:t>
            </a:r>
            <a:r>
              <a:rPr lang="cs-CZ" sz="1700" dirty="0" err="1" smtClean="0"/>
              <a:t>Australia</a:t>
            </a:r>
            <a:r>
              <a:rPr lang="cs-CZ" sz="1700" dirty="0" smtClean="0"/>
              <a:t>, </a:t>
            </a:r>
            <a:r>
              <a:rPr lang="cs-CZ" sz="1700" dirty="0" err="1" smtClean="0"/>
              <a:t>quantum</a:t>
            </a:r>
            <a:r>
              <a:rPr lang="cs-CZ" sz="1700" dirty="0" smtClean="0"/>
              <a:t> </a:t>
            </a:r>
            <a:r>
              <a:rPr lang="cs-CZ" sz="1700" dirty="0" err="1" smtClean="0"/>
              <a:t>dots</a:t>
            </a:r>
            <a:r>
              <a:rPr lang="en-US" sz="1700" dirty="0" smtClean="0"/>
              <a:t>)</a:t>
            </a:r>
            <a:r>
              <a:rPr lang="cs-CZ" sz="1700" dirty="0" smtClean="0"/>
              <a:t>; F. </a:t>
            </a:r>
            <a:r>
              <a:rPr lang="cs-CZ" sz="1700" dirty="0" err="1" smtClean="0"/>
              <a:t>Vianello</a:t>
            </a:r>
            <a:r>
              <a:rPr lang="cs-CZ" sz="1700" dirty="0" smtClean="0"/>
              <a:t> (University </a:t>
            </a:r>
            <a:r>
              <a:rPr lang="cs-CZ" sz="1700" dirty="0" err="1" smtClean="0"/>
              <a:t>of</a:t>
            </a:r>
            <a:r>
              <a:rPr lang="cs-CZ" sz="1700" dirty="0" smtClean="0"/>
              <a:t> </a:t>
            </a:r>
            <a:r>
              <a:rPr lang="cs-CZ" sz="1700" dirty="0" err="1" smtClean="0"/>
              <a:t>Padua</a:t>
            </a:r>
            <a:r>
              <a:rPr lang="cs-CZ" sz="1700" dirty="0" smtClean="0"/>
              <a:t>, </a:t>
            </a:r>
            <a:r>
              <a:rPr lang="cs-CZ" sz="1700" dirty="0" err="1" smtClean="0"/>
              <a:t>biosensors</a:t>
            </a:r>
            <a:r>
              <a:rPr lang="cs-CZ" sz="1700" dirty="0" smtClean="0"/>
              <a:t>)</a:t>
            </a:r>
            <a:endParaRPr lang="en-US" sz="17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50167" y="3393458"/>
            <a:ext cx="9289032" cy="144655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partners</a:t>
            </a:r>
            <a:r>
              <a:rPr lang="cs-CZ" sz="20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en-US" sz="1700" dirty="0" smtClean="0"/>
              <a:t>AECOM US, GEOLAB US, DEKONTA, AQUATEST, GEOTEST, MEGA, AECOM CZ, ECORA (water treatment technologies, pilot testing, full scale remediation)</a:t>
            </a:r>
          </a:p>
          <a:p>
            <a:r>
              <a:rPr lang="en-US" sz="1700" dirty="0" smtClean="0"/>
              <a:t>MEDIHOPE, BIOMEDICA, GML HEALTH CARE, FN Olomouc, UVN Prague, FN </a:t>
            </a:r>
            <a:r>
              <a:rPr lang="en-US" sz="1700" dirty="0" err="1" smtClean="0"/>
              <a:t>Banska</a:t>
            </a:r>
            <a:r>
              <a:rPr lang="en-US" sz="1700" dirty="0" smtClean="0"/>
              <a:t> </a:t>
            </a:r>
            <a:r>
              <a:rPr lang="en-US" sz="1700" dirty="0" err="1" smtClean="0"/>
              <a:t>Bystrica</a:t>
            </a:r>
            <a:r>
              <a:rPr lang="en-US" sz="1700" dirty="0" smtClean="0"/>
              <a:t> (antimicrobial treatment, medical applications, in vivo testing) 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82561" y="4898361"/>
            <a:ext cx="9466783" cy="249299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Grant support:</a:t>
            </a:r>
          </a:p>
          <a:p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ESF/MŠMT</a:t>
            </a:r>
            <a:r>
              <a:rPr lang="en-US" sz="1700" dirty="0" smtClean="0"/>
              <a:t>: 2010-2015: CZ.1.05/2.1.00/03.0058: </a:t>
            </a:r>
            <a:r>
              <a:rPr lang="cs-CZ" sz="1700" dirty="0" smtClean="0"/>
              <a:t>„</a:t>
            </a:r>
            <a:r>
              <a:rPr lang="en-US" sz="1700" dirty="0" smtClean="0"/>
              <a:t>Regional Centre of Advanced Technologies and Materials</a:t>
            </a:r>
            <a:r>
              <a:rPr lang="cs-CZ" sz="1700" dirty="0" smtClean="0"/>
              <a:t>“</a:t>
            </a:r>
            <a:endParaRPr lang="en-US" sz="1700" dirty="0" smtClean="0"/>
          </a:p>
          <a:p>
            <a:r>
              <a:rPr lang="en-US" sz="1700" dirty="0" smtClean="0"/>
              <a:t>NANOREM - (309517</a:t>
            </a:r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FP7-NMP-LARGE-6</a:t>
            </a:r>
            <a:r>
              <a:rPr lang="en-US" sz="1700" dirty="0" smtClean="0"/>
              <a:t>) „Taking </a:t>
            </a:r>
            <a:r>
              <a:rPr lang="en-US" sz="1700" dirty="0" err="1" smtClean="0"/>
              <a:t>Nanotechnological</a:t>
            </a:r>
            <a:r>
              <a:rPr lang="en-US" sz="1700" dirty="0" smtClean="0"/>
              <a:t> Remediation Processes from Lab Scale to End User Applications for the Restoration of a Clean Environment“ </a:t>
            </a:r>
          </a:p>
          <a:p>
            <a:r>
              <a:rPr lang="en-US" sz="1700" dirty="0" smtClean="0"/>
              <a:t>TAČR: 2012-2019: TE01020218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of competence</a:t>
            </a:r>
            <a:r>
              <a:rPr lang="en-US" sz="1700" dirty="0" smtClean="0"/>
              <a:t>: </a:t>
            </a:r>
            <a:r>
              <a:rPr lang="cs-CZ" sz="1700" dirty="0" smtClean="0"/>
              <a:t>„</a:t>
            </a:r>
            <a:r>
              <a:rPr lang="en-US" sz="1700" dirty="0" smtClean="0"/>
              <a:t>Environmentally friendly nanotechnologies and biotechnologies for water and soil treatment</a:t>
            </a:r>
            <a:r>
              <a:rPr lang="cs-CZ" sz="1700" dirty="0" smtClean="0"/>
              <a:t>“</a:t>
            </a:r>
            <a:endParaRPr lang="en-US" sz="1700" dirty="0" smtClean="0"/>
          </a:p>
          <a:p>
            <a:r>
              <a:rPr lang="en-US" sz="1700" dirty="0" smtClean="0"/>
              <a:t>GAČR: 2012-2018: P208/12/G016: </a:t>
            </a:r>
            <a:r>
              <a:rPr lang="en-US" sz="17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Centre of Excellence </a:t>
            </a:r>
            <a:r>
              <a:rPr lang="en-US" sz="1700" dirty="0" smtClean="0"/>
              <a:t>"Controlling structure and function of biomolecules at the molecular level: theory meets experiment“</a:t>
            </a:r>
            <a:endParaRPr lang="en-US" sz="1700" b="1" dirty="0" smtClean="0">
              <a:solidFill>
                <a:srgbClr val="0082B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342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6638859"/>
            <a:ext cx="9721850" cy="922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/>
          </a:p>
        </p:txBody>
      </p:sp>
      <p:sp>
        <p:nvSpPr>
          <p:cNvPr id="5123" name="Rectangle 18"/>
          <p:cNvSpPr>
            <a:spLocks noChangeArrowheads="1"/>
          </p:cNvSpPr>
          <p:nvPr/>
        </p:nvSpPr>
        <p:spPr bwMode="auto">
          <a:xfrm>
            <a:off x="0" y="-196054"/>
            <a:ext cx="199503" cy="3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>
            <a:spAutoFit/>
          </a:bodyPr>
          <a:lstStyle/>
          <a:p>
            <a:endParaRPr lang="cs-CZ"/>
          </a:p>
        </p:txBody>
      </p:sp>
      <p:sp>
        <p:nvSpPr>
          <p:cNvPr id="5124" name="Rectangle 21"/>
          <p:cNvSpPr>
            <a:spLocks noChangeArrowheads="1"/>
          </p:cNvSpPr>
          <p:nvPr/>
        </p:nvSpPr>
        <p:spPr bwMode="auto">
          <a:xfrm>
            <a:off x="0" y="-196054"/>
            <a:ext cx="199503" cy="3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>
            <a:spAutoFit/>
          </a:bodyPr>
          <a:lstStyle/>
          <a:p>
            <a:endParaRPr lang="cs-CZ"/>
          </a:p>
        </p:txBody>
      </p:sp>
      <p:pic>
        <p:nvPicPr>
          <p:cNvPr id="5126" name="Picture 31" descr="Ferrit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7" y="1704785"/>
            <a:ext cx="2145220" cy="222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Oval 36"/>
          <p:cNvSpPr>
            <a:spLocks noChangeArrowheads="1"/>
          </p:cNvSpPr>
          <p:nvPr/>
        </p:nvSpPr>
        <p:spPr bwMode="auto">
          <a:xfrm>
            <a:off x="1539293" y="2894984"/>
            <a:ext cx="75952" cy="15927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28" name="Oval 37"/>
          <p:cNvSpPr>
            <a:spLocks noChangeArrowheads="1"/>
          </p:cNvSpPr>
          <p:nvPr/>
        </p:nvSpPr>
        <p:spPr bwMode="auto">
          <a:xfrm>
            <a:off x="1463342" y="2816221"/>
            <a:ext cx="75951" cy="159276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29" name="Oval 38"/>
          <p:cNvSpPr>
            <a:spLocks noChangeArrowheads="1"/>
          </p:cNvSpPr>
          <p:nvPr/>
        </p:nvSpPr>
        <p:spPr bwMode="auto">
          <a:xfrm>
            <a:off x="1385702" y="2894984"/>
            <a:ext cx="75951" cy="15927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30" name="Oval 39"/>
          <p:cNvSpPr>
            <a:spLocks noChangeArrowheads="1"/>
          </p:cNvSpPr>
          <p:nvPr/>
        </p:nvSpPr>
        <p:spPr bwMode="auto">
          <a:xfrm>
            <a:off x="1463342" y="2894984"/>
            <a:ext cx="75951" cy="159277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31" name="Oval 40"/>
          <p:cNvSpPr>
            <a:spLocks noChangeArrowheads="1"/>
          </p:cNvSpPr>
          <p:nvPr/>
        </p:nvSpPr>
        <p:spPr bwMode="auto">
          <a:xfrm>
            <a:off x="1385702" y="2735708"/>
            <a:ext cx="75951" cy="159276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32" name="Oval 41"/>
          <p:cNvSpPr>
            <a:spLocks noChangeArrowheads="1"/>
          </p:cNvSpPr>
          <p:nvPr/>
        </p:nvSpPr>
        <p:spPr bwMode="auto">
          <a:xfrm>
            <a:off x="1539293" y="2735708"/>
            <a:ext cx="75952" cy="159276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33" name="Oval 42"/>
          <p:cNvSpPr>
            <a:spLocks noChangeArrowheads="1"/>
          </p:cNvSpPr>
          <p:nvPr/>
        </p:nvSpPr>
        <p:spPr bwMode="auto">
          <a:xfrm>
            <a:off x="1539293" y="2816221"/>
            <a:ext cx="75952" cy="159276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34" name="Oval 43"/>
          <p:cNvSpPr>
            <a:spLocks noChangeArrowheads="1"/>
          </p:cNvSpPr>
          <p:nvPr/>
        </p:nvSpPr>
        <p:spPr bwMode="auto">
          <a:xfrm>
            <a:off x="1463342" y="2735708"/>
            <a:ext cx="75951" cy="159276"/>
          </a:xfrm>
          <a:prstGeom prst="ellipse">
            <a:avLst/>
          </a:prstGeom>
          <a:solidFill>
            <a:srgbClr val="CC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sp>
        <p:nvSpPr>
          <p:cNvPr id="5135" name="Oval 44"/>
          <p:cNvSpPr>
            <a:spLocks noChangeArrowheads="1"/>
          </p:cNvSpPr>
          <p:nvPr/>
        </p:nvSpPr>
        <p:spPr bwMode="auto">
          <a:xfrm>
            <a:off x="1385702" y="2816221"/>
            <a:ext cx="75951" cy="159276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endParaRPr lang="cs-CZ"/>
          </a:p>
        </p:txBody>
      </p:sp>
      <p:pic>
        <p:nvPicPr>
          <p:cNvPr id="5136" name="Picture 10" descr="IMG_12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27" y="4886817"/>
            <a:ext cx="3117405" cy="2427656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Box 18"/>
          <p:cNvSpPr txBox="1">
            <a:spLocks noChangeArrowheads="1"/>
          </p:cNvSpPr>
          <p:nvPr/>
        </p:nvSpPr>
        <p:spPr bwMode="auto">
          <a:xfrm>
            <a:off x="428707" y="1181448"/>
            <a:ext cx="3156226" cy="3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cs-CZ" sz="2200" dirty="0" err="1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human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body</a:t>
            </a:r>
            <a:endParaRPr lang="cs-CZ" sz="2200" dirty="0">
              <a:solidFill>
                <a:srgbClr val="00AD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9" name="Text Box 18"/>
          <p:cNvSpPr txBox="1">
            <a:spLocks noChangeArrowheads="1"/>
          </p:cNvSpPr>
          <p:nvPr/>
        </p:nvSpPr>
        <p:spPr bwMode="auto">
          <a:xfrm>
            <a:off x="542635" y="4338975"/>
            <a:ext cx="2145220" cy="39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in </a:t>
            </a:r>
            <a:r>
              <a:rPr lang="cs-CZ" sz="2200" dirty="0" err="1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water</a:t>
            </a:r>
            <a:endParaRPr lang="cs-CZ" sz="2200" dirty="0">
              <a:solidFill>
                <a:srgbClr val="009ED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0" name="Text Box 18"/>
          <p:cNvSpPr txBox="1">
            <a:spLocks noChangeArrowheads="1"/>
          </p:cNvSpPr>
          <p:nvPr/>
        </p:nvSpPr>
        <p:spPr bwMode="auto">
          <a:xfrm>
            <a:off x="4114908" y="1219954"/>
            <a:ext cx="4909872" cy="39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cs-CZ" sz="2200" dirty="0" err="1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lower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cs-CZ" sz="2200" dirty="0" err="1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higher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200" dirty="0" err="1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organisms</a:t>
            </a:r>
            <a:endParaRPr lang="cs-CZ" sz="2200" dirty="0">
              <a:solidFill>
                <a:srgbClr val="00AD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908" y="2975497"/>
            <a:ext cx="5097220" cy="3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718" y="1872813"/>
            <a:ext cx="3439780" cy="2203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933" y="2086349"/>
            <a:ext cx="1893735" cy="1589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3" name="Picture 3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424" y="6099770"/>
            <a:ext cx="2204294" cy="12497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4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08" y="6089268"/>
            <a:ext cx="1719890" cy="12252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535108" y="30116"/>
            <a:ext cx="6489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It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started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much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earlier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Nano-objects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are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all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around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cs-CZ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3419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ChangeArrowheads="1"/>
          </p:cNvSpPr>
          <p:nvPr/>
        </p:nvSpPr>
        <p:spPr bwMode="auto">
          <a:xfrm>
            <a:off x="0" y="6638859"/>
            <a:ext cx="9721850" cy="9224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/>
          </a:p>
        </p:txBody>
      </p:sp>
      <p:sp>
        <p:nvSpPr>
          <p:cNvPr id="6147" name="Rectangle 18"/>
          <p:cNvSpPr>
            <a:spLocks noChangeArrowheads="1"/>
          </p:cNvSpPr>
          <p:nvPr/>
        </p:nvSpPr>
        <p:spPr bwMode="auto">
          <a:xfrm>
            <a:off x="0" y="-196054"/>
            <a:ext cx="199503" cy="3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>
            <a:spAutoFit/>
          </a:bodyPr>
          <a:lstStyle/>
          <a:p>
            <a:endParaRPr lang="cs-CZ"/>
          </a:p>
        </p:txBody>
      </p:sp>
      <p:sp>
        <p:nvSpPr>
          <p:cNvPr id="6148" name="Rectangle 21"/>
          <p:cNvSpPr>
            <a:spLocks noChangeArrowheads="1"/>
          </p:cNvSpPr>
          <p:nvPr/>
        </p:nvSpPr>
        <p:spPr bwMode="auto">
          <a:xfrm>
            <a:off x="0" y="-196054"/>
            <a:ext cx="199503" cy="3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755" tIns="49378" rIns="98755" bIns="49378" anchor="ctr">
            <a:spAutoFit/>
          </a:bodyPr>
          <a:lstStyle/>
          <a:p>
            <a:endParaRPr lang="cs-CZ"/>
          </a:p>
        </p:txBody>
      </p:sp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12" y="2401402"/>
            <a:ext cx="2747773" cy="440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13" descr="particle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38" y="2401402"/>
            <a:ext cx="2442277" cy="209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539" y="4822056"/>
            <a:ext cx="2553673" cy="198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587362" y="1275964"/>
            <a:ext cx="4675265" cy="67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the atmosphere (volcanic activity, aerosols, wind erosion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sz="2200" dirty="0">
              <a:solidFill>
                <a:srgbClr val="00AD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5848302" y="1407235"/>
            <a:ext cx="3763841" cy="39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Mars</a:t>
            </a:r>
            <a:endParaRPr lang="cs-CZ" sz="2200" dirty="0">
              <a:solidFill>
                <a:srgbClr val="00ADE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55" name="Picture 9" descr="Atomic Force Microscope Part of Equipment on Phoenix Mars Mission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35" y="2359395"/>
            <a:ext cx="3292939" cy="213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24" y="4741543"/>
            <a:ext cx="3291251" cy="2079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2463376" y="0"/>
            <a:ext cx="6489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It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started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much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earlier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…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Nano-objects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are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all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around</a:t>
            </a:r>
            <a:r>
              <a:rPr lang="cs-CZ" sz="28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28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endParaRPr kumimoji="0" lang="cs-CZ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252292" y="7100061"/>
            <a:ext cx="5386441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G. </a:t>
            </a:r>
            <a:r>
              <a:rPr lang="cs-CZ" dirty="0" err="1" smtClean="0"/>
              <a:t>Klingelhofer</a:t>
            </a:r>
            <a:r>
              <a:rPr lang="cs-CZ" dirty="0" smtClean="0"/>
              <a:t> et al. </a:t>
            </a:r>
            <a:r>
              <a:rPr lang="cs-CZ" i="1" dirty="0" smtClean="0"/>
              <a:t>Science</a:t>
            </a:r>
            <a:r>
              <a:rPr lang="cs-CZ" dirty="0" smtClean="0"/>
              <a:t> 306 </a:t>
            </a:r>
            <a:r>
              <a:rPr lang="en-US" dirty="0" smtClean="0"/>
              <a:t>(200</a:t>
            </a:r>
            <a:r>
              <a:rPr lang="cs-CZ" dirty="0" smtClean="0"/>
              <a:t>4</a:t>
            </a:r>
            <a:r>
              <a:rPr lang="en-US" dirty="0" smtClean="0"/>
              <a:t>) </a:t>
            </a:r>
            <a:r>
              <a:rPr lang="cs-CZ" dirty="0" smtClean="0"/>
              <a:t>1740</a:t>
            </a:r>
            <a:r>
              <a:rPr lang="en-US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261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68437" y="6845394"/>
            <a:ext cx="9073008" cy="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 anchor="ctr"/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39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FLUORESCENCE, CHANGE COLOR</a:t>
            </a:r>
            <a:endParaRPr lang="en-US" sz="39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9" y="1792300"/>
            <a:ext cx="4087903" cy="21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15" y="4169197"/>
            <a:ext cx="4103094" cy="244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256549" y="1163945"/>
            <a:ext cx="3991698" cy="39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2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QUANTUM </a:t>
            </a:r>
            <a:r>
              <a:rPr lang="cs-CZ" sz="2200" dirty="0" err="1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dots</a:t>
            </a:r>
            <a:r>
              <a:rPr lang="cs-CZ" sz="22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(</a:t>
            </a:r>
            <a:r>
              <a:rPr lang="cs-CZ" sz="2200" dirty="0" err="1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CdSe</a:t>
            </a:r>
            <a:r>
              <a:rPr lang="cs-CZ" sz="22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cs-CZ" sz="2200" dirty="0">
              <a:solidFill>
                <a:srgbClr val="0082B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175" name="Obrázek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33" y="1792300"/>
            <a:ext cx="4528425" cy="21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Obrázek 15" descr="modry3cit_13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2" y="4183199"/>
            <a:ext cx="1571361" cy="1221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Obrázek 16" descr="modry3cit_18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377" y="4183199"/>
            <a:ext cx="1591616" cy="123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Obrázek 17" descr="06NH3_14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133" y="5441660"/>
            <a:ext cx="1525790" cy="118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Obrázek 18" descr="06NH3_10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354" y="4214704"/>
            <a:ext cx="1510600" cy="117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Obrázek 19" descr="HA vz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24" y="5404903"/>
            <a:ext cx="1551108" cy="120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Obrázek 20" descr="5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63" y="5424157"/>
            <a:ext cx="1525790" cy="1186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4649948" y="1184948"/>
            <a:ext cx="4747481" cy="387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2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SILVER NANOPARTICLES</a:t>
            </a:r>
            <a:endParaRPr lang="cs-CZ" sz="2200" dirty="0">
              <a:solidFill>
                <a:srgbClr val="0082B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578147" y="180231"/>
            <a:ext cx="54153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2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What</a:t>
            </a:r>
            <a:r>
              <a:rPr lang="cs-CZ" sz="32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32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nanoparticles</a:t>
            </a:r>
            <a:r>
              <a:rPr lang="cs-CZ" sz="3200" b="1" kern="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3200" b="1" kern="0" dirty="0" err="1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can</a:t>
            </a:r>
            <a:r>
              <a:rPr kumimoji="0" lang="cs-CZ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…</a:t>
            </a:r>
            <a:endParaRPr kumimoji="0" lang="cs-CZ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7071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76749" y="6805035"/>
            <a:ext cx="3594602" cy="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sz="39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39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DIAGNOSE</a:t>
            </a:r>
            <a:endParaRPr lang="cs-CZ" sz="39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819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788" y="2123106"/>
            <a:ext cx="2823724" cy="448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8"/>
          <p:cNvSpPr txBox="1">
            <a:spLocks noChangeArrowheads="1"/>
          </p:cNvSpPr>
          <p:nvPr/>
        </p:nvSpPr>
        <p:spPr bwMode="auto">
          <a:xfrm>
            <a:off x="371556" y="1188343"/>
            <a:ext cx="5275659" cy="6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marL="342900" indent="-342900" algn="ctr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kern="100" dirty="0" smtClean="0">
                <a:solidFill>
                  <a:srgbClr val="0082B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NANOPARTICLES AS CONTRAST AGENTS IN MRI IMAGING</a:t>
            </a:r>
            <a:endParaRPr lang="cs-CZ" sz="2200" kern="100" dirty="0">
              <a:solidFill>
                <a:srgbClr val="0082B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8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8" y="1979581"/>
            <a:ext cx="2906428" cy="224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721" y="3948660"/>
            <a:ext cx="2636377" cy="246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599" y="1398484"/>
            <a:ext cx="2602620" cy="232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63" y="4333724"/>
            <a:ext cx="1606806" cy="2301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403958" y="180231"/>
            <a:ext cx="5841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What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nanoparticles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can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</a:rPr>
              <a:t>…</a:t>
            </a:r>
            <a:endParaRPr lang="cs-CZ" sz="16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8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0565" y="108223"/>
            <a:ext cx="6611972" cy="715869"/>
          </a:xfrm>
        </p:spPr>
        <p:txBody>
          <a:bodyPr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900" dirty="0"/>
              <a:t>Co </a:t>
            </a:r>
            <a:r>
              <a:rPr lang="cs-CZ" sz="3200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n-ea"/>
                <a:cs typeface="+mn-cs"/>
              </a:rPr>
              <a:t>What</a:t>
            </a:r>
            <a:r>
              <a:rPr lang="cs-CZ" sz="3200" b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n-ea"/>
                <a:cs typeface="+mn-cs"/>
              </a:rPr>
              <a:t> </a:t>
            </a:r>
            <a:r>
              <a:rPr lang="cs-CZ" sz="3200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n-ea"/>
                <a:cs typeface="+mn-cs"/>
              </a:rPr>
              <a:t>nanoparticles</a:t>
            </a:r>
            <a:r>
              <a:rPr lang="cs-CZ" sz="3200" b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n-ea"/>
                <a:cs typeface="+mn-cs"/>
              </a:rPr>
              <a:t> </a:t>
            </a:r>
            <a:r>
              <a:rPr lang="cs-CZ" sz="3200" b="1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n-ea"/>
                <a:cs typeface="+mn-cs"/>
              </a:rPr>
              <a:t>can</a:t>
            </a:r>
            <a:r>
              <a:rPr lang="cs-CZ" sz="32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n-ea"/>
                <a:cs typeface="+mn-cs"/>
              </a:rPr>
              <a:t>…</a:t>
            </a:r>
            <a:endParaRPr lang="cs-CZ" sz="39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140845" y="6778114"/>
            <a:ext cx="2232248" cy="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sz="39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TREAT</a:t>
            </a:r>
            <a:endParaRPr lang="cs-CZ" sz="39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9220" name="Objekt 1"/>
          <p:cNvGraphicFramePr>
            <a:graphicFrameLocks noChangeAspect="1"/>
          </p:cNvGraphicFramePr>
          <p:nvPr/>
        </p:nvGraphicFramePr>
        <p:xfrm>
          <a:off x="178910" y="2096850"/>
          <a:ext cx="5775724" cy="4480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2" name="Snímek" r:id="rId3" imgW="4570501" imgH="3427618" progId="PowerPoint.Slide.8">
                  <p:embed/>
                </p:oleObj>
              </mc:Choice>
              <mc:Fallback>
                <p:oleObj name="Snímek" r:id="rId3" imgW="4570501" imgH="342761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910" y="2096850"/>
                        <a:ext cx="5775724" cy="4480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99" y="2035591"/>
            <a:ext cx="3443155" cy="265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410" y="4415988"/>
            <a:ext cx="3444844" cy="216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1270930" y="1086933"/>
            <a:ext cx="7478427" cy="6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cs-CZ" sz="2000" dirty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200" dirty="0" smtClean="0">
                <a:solidFill>
                  <a:srgbClr val="00AD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NANOPARTICLES FOR TARGETED DRUG </a:t>
            </a:r>
            <a:r>
              <a:rPr lang="cs-CZ" sz="2200" dirty="0" smtClean="0">
                <a:solidFill>
                  <a:srgbClr val="009ED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DELIVERY AND MAGNETIC FLUID HYPERTHERMIA</a:t>
            </a:r>
            <a:endParaRPr lang="cs-CZ" sz="2200" dirty="0">
              <a:solidFill>
                <a:srgbClr val="009ED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3869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88" y="4345977"/>
            <a:ext cx="4060898" cy="2649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125" y="2196455"/>
            <a:ext cx="3981570" cy="252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92" y="1188343"/>
            <a:ext cx="2710641" cy="2824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156226" y="1303969"/>
            <a:ext cx="6422160" cy="6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8755" tIns="49378" rIns="98755" bIns="49378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cs-CZ" sz="2200" dirty="0" smtClean="0">
                <a:solidFill>
                  <a:srgbClr val="2481B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IRON NANOPARTICLES IN GROUNDWATER TREATMENT TECHNOLOGIES</a:t>
            </a:r>
            <a:endParaRPr lang="cs-CZ" sz="2200" dirty="0">
              <a:solidFill>
                <a:srgbClr val="2481B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6" y="4169198"/>
            <a:ext cx="3384376" cy="245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687012" y="180231"/>
            <a:ext cx="6350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What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nanoparticles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 </a:t>
            </a:r>
            <a:r>
              <a:rPr lang="cs-CZ" sz="3200" b="1" kern="0" dirty="0" err="1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can</a:t>
            </a:r>
            <a:r>
              <a:rPr lang="cs-CZ" sz="3200" b="1" kern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/>
                <a:ea typeface="+mj-ea"/>
                <a:cs typeface="+mj-cs"/>
              </a:rPr>
              <a:t>…</a:t>
            </a:r>
            <a:endParaRPr lang="cs-CZ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70888" y="6778114"/>
            <a:ext cx="2232248" cy="71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755" tIns="49378" rIns="98755" bIns="49378" anchor="ctr"/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sz="39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PURIFY</a:t>
            </a:r>
            <a:endParaRPr lang="cs-CZ" sz="39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838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_light1">
  <a:themeElements>
    <a:clrScheme name="EN_svet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_svetl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874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874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N_svet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ancelář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EN_light1</Template>
  <TotalTime>5382</TotalTime>
  <Words>2696</Words>
  <Application>Microsoft Office PowerPoint</Application>
  <PresentationFormat>Vlastní</PresentationFormat>
  <Paragraphs>348</Paragraphs>
  <Slides>36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EN_light1</vt:lpstr>
      <vt:lpstr>Snímek</vt:lpstr>
      <vt:lpstr>Graf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What nanoparticles can…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PrF UP Olomouc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Mohelnikova</dc:creator>
  <cp:lastModifiedBy>Radek Zboril</cp:lastModifiedBy>
  <cp:revision>127</cp:revision>
  <dcterms:created xsi:type="dcterms:W3CDTF">2012-09-11T10:45:17Z</dcterms:created>
  <dcterms:modified xsi:type="dcterms:W3CDTF">2012-09-18T13:06:32Z</dcterms:modified>
</cp:coreProperties>
</file>