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theme/theme3.xml" ContentType="application/vnd.openxmlformats-officedocument.theme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charts/chart6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customXml/itemProps4.xml" ContentType="application/vnd.openxmlformats-officedocument.customXml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5"/>
  </p:sldMasterIdLst>
  <p:notesMasterIdLst>
    <p:notesMasterId r:id="rId40"/>
  </p:notesMasterIdLst>
  <p:handoutMasterIdLst>
    <p:handoutMasterId r:id="rId41"/>
  </p:handoutMasterIdLst>
  <p:sldIdLst>
    <p:sldId id="256" r:id="rId6"/>
    <p:sldId id="321" r:id="rId7"/>
    <p:sldId id="342" r:id="rId8"/>
    <p:sldId id="340" r:id="rId9"/>
    <p:sldId id="343" r:id="rId10"/>
    <p:sldId id="344" r:id="rId11"/>
    <p:sldId id="341" r:id="rId12"/>
    <p:sldId id="345" r:id="rId13"/>
    <p:sldId id="346" r:id="rId14"/>
    <p:sldId id="347" r:id="rId15"/>
    <p:sldId id="348" r:id="rId16"/>
    <p:sldId id="349" r:id="rId17"/>
    <p:sldId id="351" r:id="rId18"/>
    <p:sldId id="353" r:id="rId19"/>
    <p:sldId id="352" r:id="rId20"/>
    <p:sldId id="354" r:id="rId21"/>
    <p:sldId id="355" r:id="rId22"/>
    <p:sldId id="327" r:id="rId23"/>
    <p:sldId id="328" r:id="rId24"/>
    <p:sldId id="356" r:id="rId25"/>
    <p:sldId id="358" r:id="rId26"/>
    <p:sldId id="359" r:id="rId27"/>
    <p:sldId id="360" r:id="rId28"/>
    <p:sldId id="361" r:id="rId29"/>
    <p:sldId id="362" r:id="rId30"/>
    <p:sldId id="363" r:id="rId31"/>
    <p:sldId id="364" r:id="rId32"/>
    <p:sldId id="365" r:id="rId33"/>
    <p:sldId id="366" r:id="rId34"/>
    <p:sldId id="367" r:id="rId35"/>
    <p:sldId id="357" r:id="rId36"/>
    <p:sldId id="368" r:id="rId37"/>
    <p:sldId id="369" r:id="rId38"/>
    <p:sldId id="350" r:id="rId3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srgbClr val="FF0000"/>
    </p:penClr>
  </p:showPr>
  <p:clrMru>
    <a:srgbClr val="336699"/>
    <a:srgbClr val="0066FF"/>
    <a:srgbClr val="3366CC"/>
    <a:srgbClr val="D9D9D9"/>
    <a:srgbClr val="2973BD"/>
    <a:srgbClr val="6699FF"/>
    <a:srgbClr val="000099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580" autoAdjust="0"/>
    <p:restoredTop sz="86410" autoAdjust="0"/>
  </p:normalViewPr>
  <p:slideViewPr>
    <p:cSldViewPr>
      <p:cViewPr varScale="1">
        <p:scale>
          <a:sx n="73" d="100"/>
          <a:sy n="73" d="100"/>
        </p:scale>
        <p:origin x="-572" y="-7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EIGENE%20DATEIEN\Projekte\US-EU%20book\Figures%20for%20publisher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EIGENE%20DATEIEN\Projekte\US-EU%20book\Figures%20for%20publisher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EIGENE%20DATEIEN\Projekte\US-EU%20book\Tariff%20profiles%20(WTO)%20of%20EU%20and%20U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EIGENE%20DATEIEN\Projekte\US-EU%20book\Tariff%20profiles%20(WTO)%20of%20EU%20and%20US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Mappe1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D:\EIGENE%20DATEIEN\Projekte\US-EU%20book\Figures%20for%20publisher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de-DE"/>
  <c:style val="18"/>
  <c:chart>
    <c:autoTitleDeleted val="1"/>
    <c:plotArea>
      <c:layout>
        <c:manualLayout>
          <c:layoutTarget val="inner"/>
          <c:xMode val="edge"/>
          <c:yMode val="edge"/>
          <c:x val="7.0114924798038339E-2"/>
          <c:y val="0.10986720750595062"/>
          <c:w val="0.88858684771413909"/>
          <c:h val="0.76279746281714866"/>
        </c:manualLayout>
      </c:layout>
      <c:lineChart>
        <c:grouping val="standard"/>
        <c:ser>
          <c:idx val="1"/>
          <c:order val="0"/>
          <c:tx>
            <c:v>EU</c:v>
          </c:tx>
          <c:spPr>
            <a:ln w="38100">
              <a:solidFill>
                <a:srgbClr val="336699"/>
              </a:solidFill>
              <a:prstDash val="solid"/>
            </a:ln>
          </c:spPr>
          <c:marker>
            <c:symbol val="none"/>
          </c:marker>
          <c:val>
            <c:numRef>
              <c:f>'D:\EIGENE DATEIEN\Projekte\US-EU book\[US and EU data from WB database.xlsx]EU GSE (+US)'!$BK$12:$BK$42</c:f>
              <c:numCache>
                <c:formatCode>General</c:formatCode>
                <c:ptCount val="31"/>
                <c:pt idx="0">
                  <c:v>12.918800292611548</c:v>
                </c:pt>
                <c:pt idx="1">
                  <c:v>16.663093349341789</c:v>
                </c:pt>
                <c:pt idx="2">
                  <c:v>24.793112653497062</c:v>
                </c:pt>
                <c:pt idx="3">
                  <c:v>14.580971786615832</c:v>
                </c:pt>
                <c:pt idx="4">
                  <c:v>7.5320970042796072</c:v>
                </c:pt>
                <c:pt idx="5">
                  <c:v>14.856446370530898</c:v>
                </c:pt>
                <c:pt idx="6">
                  <c:v>33.606041535556955</c:v>
                </c:pt>
                <c:pt idx="7">
                  <c:v>31.02893890675243</c:v>
                </c:pt>
                <c:pt idx="8">
                  <c:v>29.013396491747468</c:v>
                </c:pt>
                <c:pt idx="9">
                  <c:v>31.589721869264427</c:v>
                </c:pt>
                <c:pt idx="10">
                  <c:v>30.382272993152789</c:v>
                </c:pt>
                <c:pt idx="11">
                  <c:v>30.194975137398639</c:v>
                </c:pt>
                <c:pt idx="12">
                  <c:v>32.950093133791448</c:v>
                </c:pt>
                <c:pt idx="13">
                  <c:v>31.221761754899831</c:v>
                </c:pt>
                <c:pt idx="14">
                  <c:v>27.663693968551982</c:v>
                </c:pt>
                <c:pt idx="15">
                  <c:v>30.904404224063839</c:v>
                </c:pt>
                <c:pt idx="16">
                  <c:v>26.493039964077198</c:v>
                </c:pt>
                <c:pt idx="17">
                  <c:v>17.587358684480993</c:v>
                </c:pt>
                <c:pt idx="18">
                  <c:v>13.308802717237475</c:v>
                </c:pt>
                <c:pt idx="19">
                  <c:v>22.475780409041956</c:v>
                </c:pt>
                <c:pt idx="20">
                  <c:v>29.999000699510329</c:v>
                </c:pt>
                <c:pt idx="21">
                  <c:v>28.547854785478592</c:v>
                </c:pt>
                <c:pt idx="22">
                  <c:v>29.446896909893532</c:v>
                </c:pt>
                <c:pt idx="23">
                  <c:v>33.726754957798654</c:v>
                </c:pt>
                <c:pt idx="24">
                  <c:v>30.021781219748306</c:v>
                </c:pt>
                <c:pt idx="25">
                  <c:v>34.774540731118961</c:v>
                </c:pt>
                <c:pt idx="26">
                  <c:v>37.91216403435854</c:v>
                </c:pt>
                <c:pt idx="27">
                  <c:v>41.466392004272521</c:v>
                </c:pt>
                <c:pt idx="28">
                  <c:v>35.909810126582279</c:v>
                </c:pt>
                <c:pt idx="29">
                  <c:v>34.893246187363786</c:v>
                </c:pt>
                <c:pt idx="30">
                  <c:v>44.055465205854645</c:v>
                </c:pt>
              </c:numCache>
            </c:numRef>
          </c:val>
        </c:ser>
        <c:ser>
          <c:idx val="0"/>
          <c:order val="1"/>
          <c:tx>
            <c:v>US</c:v>
          </c:tx>
          <c:spPr>
            <a:ln w="3810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'D:\EIGENE DATEIEN\Projekte\US-EU book\[US and EU data from WB database.xlsx]EU GSE (+US)'!$M$72:$M$102</c:f>
              <c:numCache>
                <c:formatCode>General</c:formatCode>
                <c:ptCount val="31"/>
                <c:pt idx="0">
                  <c:v>1956</c:v>
                </c:pt>
                <c:pt idx="1">
                  <c:v>1957</c:v>
                </c:pt>
                <c:pt idx="2">
                  <c:v>1958</c:v>
                </c:pt>
                <c:pt idx="3">
                  <c:v>1959</c:v>
                </c:pt>
                <c:pt idx="4">
                  <c:v>1960</c:v>
                </c:pt>
                <c:pt idx="5">
                  <c:v>1961</c:v>
                </c:pt>
                <c:pt idx="6">
                  <c:v>1962</c:v>
                </c:pt>
                <c:pt idx="7">
                  <c:v>1963</c:v>
                </c:pt>
                <c:pt idx="8">
                  <c:v>1964</c:v>
                </c:pt>
                <c:pt idx="9">
                  <c:v>1965</c:v>
                </c:pt>
                <c:pt idx="10">
                  <c:v>1966</c:v>
                </c:pt>
                <c:pt idx="11">
                  <c:v>1967</c:v>
                </c:pt>
                <c:pt idx="12">
                  <c:v>1968</c:v>
                </c:pt>
                <c:pt idx="13">
                  <c:v>1969</c:v>
                </c:pt>
                <c:pt idx="14">
                  <c:v>1970</c:v>
                </c:pt>
                <c:pt idx="15">
                  <c:v>1971</c:v>
                </c:pt>
                <c:pt idx="16">
                  <c:v>1972</c:v>
                </c:pt>
                <c:pt idx="17">
                  <c:v>1973</c:v>
                </c:pt>
                <c:pt idx="18">
                  <c:v>1974</c:v>
                </c:pt>
                <c:pt idx="19">
                  <c:v>1975</c:v>
                </c:pt>
                <c:pt idx="20">
                  <c:v>1976</c:v>
                </c:pt>
                <c:pt idx="21">
                  <c:v>1977</c:v>
                </c:pt>
                <c:pt idx="22">
                  <c:v>1978</c:v>
                </c:pt>
                <c:pt idx="23">
                  <c:v>1979</c:v>
                </c:pt>
                <c:pt idx="24">
                  <c:v>1980</c:v>
                </c:pt>
                <c:pt idx="25">
                  <c:v>1981</c:v>
                </c:pt>
                <c:pt idx="26">
                  <c:v>1982</c:v>
                </c:pt>
                <c:pt idx="27">
                  <c:v>1983</c:v>
                </c:pt>
                <c:pt idx="28">
                  <c:v>1984</c:v>
                </c:pt>
                <c:pt idx="29">
                  <c:v>1985</c:v>
                </c:pt>
                <c:pt idx="30">
                  <c:v>1986</c:v>
                </c:pt>
              </c:numCache>
            </c:numRef>
          </c:cat>
          <c:val>
            <c:numRef>
              <c:f>'D:\EIGENE DATEIEN\Projekte\US-EU book\[US and EU data from WB database.xlsx]EU GSE (+US)'!$R$72:$R$102</c:f>
              <c:numCache>
                <c:formatCode>General</c:formatCode>
                <c:ptCount val="31"/>
                <c:pt idx="0">
                  <c:v>9.8827470686767267</c:v>
                </c:pt>
                <c:pt idx="1">
                  <c:v>14.110429447852749</c:v>
                </c:pt>
                <c:pt idx="2">
                  <c:v>13.863109048723922</c:v>
                </c:pt>
                <c:pt idx="3">
                  <c:v>11.056207535515762</c:v>
                </c:pt>
                <c:pt idx="4">
                  <c:v>9.6096096096096275</c:v>
                </c:pt>
                <c:pt idx="5">
                  <c:v>9.9859353023910025</c:v>
                </c:pt>
                <c:pt idx="6">
                  <c:v>9.4719195305951374</c:v>
                </c:pt>
                <c:pt idx="7">
                  <c:v>10.249457700650748</c:v>
                </c:pt>
                <c:pt idx="8">
                  <c:v>9.9526066350711115</c:v>
                </c:pt>
                <c:pt idx="9">
                  <c:v>8.9490114464099886</c:v>
                </c:pt>
                <c:pt idx="10">
                  <c:v>8.8035019455253032</c:v>
                </c:pt>
                <c:pt idx="11">
                  <c:v>10.392495680079007</c:v>
                </c:pt>
                <c:pt idx="12">
                  <c:v>10.173933762211098</c:v>
                </c:pt>
                <c:pt idx="13">
                  <c:v>9.2522742400710012</c:v>
                </c:pt>
                <c:pt idx="14">
                  <c:v>8.6477320898685885</c:v>
                </c:pt>
                <c:pt idx="15">
                  <c:v>8.041320640064793</c:v>
                </c:pt>
                <c:pt idx="16">
                  <c:v>7.2760270582412137</c:v>
                </c:pt>
                <c:pt idx="17">
                  <c:v>3.9757412398921823</c:v>
                </c:pt>
                <c:pt idx="18">
                  <c:v>3.9753331130932672</c:v>
                </c:pt>
                <c:pt idx="19">
                  <c:v>4.3333333333333419</c:v>
                </c:pt>
                <c:pt idx="20">
                  <c:v>4.5021922789006465</c:v>
                </c:pt>
                <c:pt idx="21">
                  <c:v>6.3740856844305105</c:v>
                </c:pt>
                <c:pt idx="22">
                  <c:v>6.9643806485911757</c:v>
                </c:pt>
                <c:pt idx="23">
                  <c:v>6.7150893683685755</c:v>
                </c:pt>
                <c:pt idx="24">
                  <c:v>7.3438572409059644</c:v>
                </c:pt>
                <c:pt idx="25">
                  <c:v>9.0909090909091006</c:v>
                </c:pt>
                <c:pt idx="26">
                  <c:v>11.468812877263582</c:v>
                </c:pt>
                <c:pt idx="27">
                  <c:v>13.232104121475048</c:v>
                </c:pt>
                <c:pt idx="28">
                  <c:v>10.326086956521761</c:v>
                </c:pt>
                <c:pt idx="29">
                  <c:v>14.067914067914067</c:v>
                </c:pt>
                <c:pt idx="30">
                  <c:v>15.726109857035366</c:v>
                </c:pt>
              </c:numCache>
            </c:numRef>
          </c:val>
        </c:ser>
        <c:marker val="1"/>
        <c:axId val="74717824"/>
        <c:axId val="74834304"/>
      </c:lineChart>
      <c:catAx>
        <c:axId val="74717824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 rot="-150000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de-DE"/>
          </a:p>
        </c:txPr>
        <c:crossAx val="74834304"/>
        <c:crosses val="autoZero"/>
        <c:auto val="1"/>
        <c:lblAlgn val="ctr"/>
        <c:lblOffset val="100"/>
      </c:catAx>
      <c:valAx>
        <c:axId val="74834304"/>
        <c:scaling>
          <c:orientation val="minMax"/>
          <c:max val="45"/>
        </c:scaling>
        <c:axPos val="l"/>
        <c:majorGridlines>
          <c:spPr>
            <a:ln w="3175">
              <a:solidFill>
                <a:srgbClr val="808080"/>
              </a:solidFill>
              <a:prstDash val="solid"/>
            </a:ln>
          </c:spPr>
        </c:majorGridlines>
        <c:title>
          <c:tx>
            <c:rich>
              <a:bodyPr rot="0" vert="horz"/>
              <a:lstStyle/>
              <a:p>
                <a:pPr>
                  <a:defRPr sz="1200" b="0"/>
                </a:pPr>
                <a:r>
                  <a:rPr lang="en-US" sz="1200" b="0"/>
                  <a:t>PSE%</a:t>
                </a:r>
              </a:p>
            </c:rich>
          </c:tx>
          <c:layout>
            <c:manualLayout>
              <c:xMode val="edge"/>
              <c:yMode val="edge"/>
              <c:x val="6.6934309923163534E-3"/>
              <c:y val="5.8497141796892103E-3"/>
            </c:manualLayout>
          </c:layout>
        </c:title>
        <c:numFmt formatCode="0" sourceLinked="0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de-DE"/>
          </a:p>
        </c:txPr>
        <c:crossAx val="74717824"/>
        <c:crosses val="autoZero"/>
        <c:crossBetween val="between"/>
      </c:valAx>
      <c:spPr>
        <a:solidFill>
          <a:srgbClr val="FFFFFF"/>
        </a:solidFill>
        <a:ln w="25400">
          <a:noFill/>
        </a:ln>
      </c:spPr>
    </c:plotArea>
    <c:legend>
      <c:legendPos val="r"/>
      <c:layout>
        <c:manualLayout>
          <c:xMode val="edge"/>
          <c:yMode val="edge"/>
          <c:x val="0.17138824558694896"/>
          <c:y val="0.13747257938812538"/>
          <c:w val="0.45267948124131546"/>
          <c:h val="0.11422380796150501"/>
        </c:manualLayout>
      </c:layout>
      <c:spPr>
        <a:solidFill>
          <a:schemeClr val="bg1"/>
        </a:solidFill>
        <a:ln w="25400">
          <a:noFill/>
        </a:ln>
      </c:spPr>
      <c:txPr>
        <a:bodyPr/>
        <a:lstStyle/>
        <a:p>
          <a:pPr>
            <a:defRPr sz="1400" b="1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de-DE"/>
        </a:p>
      </c:txPr>
    </c:legend>
    <c:plotVisOnly val="1"/>
    <c:dispBlanksAs val="gap"/>
  </c:chart>
  <c:spPr>
    <a:solidFill>
      <a:srgbClr val="FFFFFF"/>
    </a:solidFill>
    <a:ln w="9525">
      <a:solidFill>
        <a:srgbClr val="808080"/>
      </a:solidFill>
      <a:prstDash val="solid"/>
    </a:ln>
  </c:spPr>
  <c:txPr>
    <a:bodyPr/>
    <a:lstStyle/>
    <a:p>
      <a:pPr>
        <a:defRPr sz="1000" b="1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de-DE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de-DE"/>
  <c:chart>
    <c:plotArea>
      <c:layout>
        <c:manualLayout>
          <c:layoutTarget val="inner"/>
          <c:xMode val="edge"/>
          <c:yMode val="edge"/>
          <c:x val="7.3591686632863432E-2"/>
          <c:y val="0.10579861111111125"/>
          <c:w val="0.88601224846894056"/>
          <c:h val="0.77004893919510198"/>
        </c:manualLayout>
      </c:layout>
      <c:lineChart>
        <c:grouping val="standard"/>
        <c:ser>
          <c:idx val="0"/>
          <c:order val="0"/>
          <c:tx>
            <c:strRef>
              <c:f>'D:\EIGENE DATEIEN\Projekte\US-EU book\[NRA + PSE US and EU.xlsx]Producer Support Estimate by co'!$D$16</c:f>
              <c:strCache>
                <c:ptCount val="1"/>
                <c:pt idx="0">
                  <c:v>EU</c:v>
                </c:pt>
              </c:strCache>
            </c:strRef>
          </c:tx>
          <c:spPr>
            <a:ln w="38100">
              <a:solidFill>
                <a:srgbClr val="336699"/>
              </a:solidFill>
              <a:prstDash val="solid"/>
            </a:ln>
          </c:spPr>
          <c:marker>
            <c:symbol val="none"/>
          </c:marker>
          <c:cat>
            <c:strRef>
              <c:f>'D:\EIGENE DATEIEN\Projekte\US-EU book\[NRA + PSE US and EU.xlsx]Producer Support Estimate by co'!$E$15:$AE$15</c:f>
              <c:strCache>
                <c:ptCount val="27"/>
                <c:pt idx="0">
                  <c:v>1986</c:v>
                </c:pt>
                <c:pt idx="1">
                  <c:v>1987</c:v>
                </c:pt>
                <c:pt idx="2">
                  <c:v>1988</c:v>
                </c:pt>
                <c:pt idx="3">
                  <c:v>1989</c:v>
                </c:pt>
                <c:pt idx="4">
                  <c:v>1990</c:v>
                </c:pt>
                <c:pt idx="5">
                  <c:v>1991</c:v>
                </c:pt>
                <c:pt idx="6">
                  <c:v>1992</c:v>
                </c:pt>
                <c:pt idx="7">
                  <c:v>1993</c:v>
                </c:pt>
                <c:pt idx="8">
                  <c:v>1994</c:v>
                </c:pt>
                <c:pt idx="9">
                  <c:v>1995</c:v>
                </c:pt>
                <c:pt idx="10">
                  <c:v>1996</c:v>
                </c:pt>
                <c:pt idx="11">
                  <c:v>1997</c:v>
                </c:pt>
                <c:pt idx="12">
                  <c:v>1998</c:v>
                </c:pt>
                <c:pt idx="13">
                  <c:v>1999</c:v>
                </c:pt>
                <c:pt idx="14">
                  <c:v>2000</c:v>
                </c:pt>
                <c:pt idx="15">
                  <c:v>2001</c:v>
                </c:pt>
                <c:pt idx="16">
                  <c:v>2002</c:v>
                </c:pt>
                <c:pt idx="17">
                  <c:v>2003</c:v>
                </c:pt>
                <c:pt idx="18">
                  <c:v>2004</c:v>
                </c:pt>
                <c:pt idx="19">
                  <c:v>2005</c:v>
                </c:pt>
                <c:pt idx="20">
                  <c:v>2006</c:v>
                </c:pt>
                <c:pt idx="21">
                  <c:v>2007</c:v>
                </c:pt>
                <c:pt idx="22">
                  <c:v>2008</c:v>
                </c:pt>
                <c:pt idx="23">
                  <c:v>2009</c:v>
                </c:pt>
                <c:pt idx="24">
                  <c:v>2010</c:v>
                </c:pt>
                <c:pt idx="25">
                  <c:v>2011</c:v>
                </c:pt>
                <c:pt idx="26">
                  <c:v>2012</c:v>
                </c:pt>
              </c:strCache>
            </c:strRef>
          </c:cat>
          <c:val>
            <c:numRef>
              <c:f>'D:\EIGENE DATEIEN\Projekte\US-EU book\[NRA + PSE US and EU.xlsx]Producer Support Estimate by co'!$E$16:$AE$16</c:f>
              <c:numCache>
                <c:formatCode>General</c:formatCode>
                <c:ptCount val="27"/>
                <c:pt idx="0">
                  <c:v>38.603957000000001</c:v>
                </c:pt>
                <c:pt idx="1">
                  <c:v>41.584094999999998</c:v>
                </c:pt>
                <c:pt idx="2">
                  <c:v>37.42810300000005</c:v>
                </c:pt>
                <c:pt idx="3">
                  <c:v>29.305890999999999</c:v>
                </c:pt>
                <c:pt idx="4">
                  <c:v>32.85595</c:v>
                </c:pt>
                <c:pt idx="5">
                  <c:v>38.282116000000059</c:v>
                </c:pt>
                <c:pt idx="6">
                  <c:v>34.447008999999994</c:v>
                </c:pt>
                <c:pt idx="7">
                  <c:v>36.701186</c:v>
                </c:pt>
                <c:pt idx="8">
                  <c:v>35.640995000000011</c:v>
                </c:pt>
                <c:pt idx="9">
                  <c:v>34.767564</c:v>
                </c:pt>
                <c:pt idx="10">
                  <c:v>33.827390000000001</c:v>
                </c:pt>
                <c:pt idx="11">
                  <c:v>32.145562000000012</c:v>
                </c:pt>
                <c:pt idx="12">
                  <c:v>35.150975000000003</c:v>
                </c:pt>
                <c:pt idx="13">
                  <c:v>38.193997000000003</c:v>
                </c:pt>
                <c:pt idx="14">
                  <c:v>32.744729</c:v>
                </c:pt>
                <c:pt idx="15">
                  <c:v>30.176586</c:v>
                </c:pt>
                <c:pt idx="16">
                  <c:v>33.768812000000075</c:v>
                </c:pt>
                <c:pt idx="17">
                  <c:v>33.648019000000012</c:v>
                </c:pt>
                <c:pt idx="18">
                  <c:v>33.182058000000012</c:v>
                </c:pt>
                <c:pt idx="19">
                  <c:v>30.849589999999989</c:v>
                </c:pt>
                <c:pt idx="20">
                  <c:v>29.124755000000029</c:v>
                </c:pt>
                <c:pt idx="21">
                  <c:v>22.809902000000001</c:v>
                </c:pt>
                <c:pt idx="22">
                  <c:v>23.511486000000001</c:v>
                </c:pt>
                <c:pt idx="23">
                  <c:v>23.310590000000001</c:v>
                </c:pt>
                <c:pt idx="24">
                  <c:v>19.785533999999945</c:v>
                </c:pt>
                <c:pt idx="25">
                  <c:v>18.00272899999997</c:v>
                </c:pt>
                <c:pt idx="26">
                  <c:v>19.038578000000001</c:v>
                </c:pt>
              </c:numCache>
            </c:numRef>
          </c:val>
        </c:ser>
        <c:ser>
          <c:idx val="1"/>
          <c:order val="1"/>
          <c:tx>
            <c:strRef>
              <c:f>'D:\EIGENE DATEIEN\Projekte\US-EU book\[NRA + PSE US and EU.xlsx]Producer Support Estimate by co'!$D$17</c:f>
              <c:strCache>
                <c:ptCount val="1"/>
                <c:pt idx="0">
                  <c:v>US</c:v>
                </c:pt>
              </c:strCache>
            </c:strRef>
          </c:tx>
          <c:spPr>
            <a:ln w="38100">
              <a:solidFill>
                <a:srgbClr val="FF3300"/>
              </a:solidFill>
            </a:ln>
          </c:spPr>
          <c:marker>
            <c:symbol val="none"/>
          </c:marker>
          <c:cat>
            <c:strRef>
              <c:f>'D:\EIGENE DATEIEN\Projekte\US-EU book\[NRA + PSE US and EU.xlsx]Producer Support Estimate by co'!$E$15:$AE$15</c:f>
              <c:strCache>
                <c:ptCount val="27"/>
                <c:pt idx="0">
                  <c:v>1986</c:v>
                </c:pt>
                <c:pt idx="1">
                  <c:v>1987</c:v>
                </c:pt>
                <c:pt idx="2">
                  <c:v>1988</c:v>
                </c:pt>
                <c:pt idx="3">
                  <c:v>1989</c:v>
                </c:pt>
                <c:pt idx="4">
                  <c:v>1990</c:v>
                </c:pt>
                <c:pt idx="5">
                  <c:v>1991</c:v>
                </c:pt>
                <c:pt idx="6">
                  <c:v>1992</c:v>
                </c:pt>
                <c:pt idx="7">
                  <c:v>1993</c:v>
                </c:pt>
                <c:pt idx="8">
                  <c:v>1994</c:v>
                </c:pt>
                <c:pt idx="9">
                  <c:v>1995</c:v>
                </c:pt>
                <c:pt idx="10">
                  <c:v>1996</c:v>
                </c:pt>
                <c:pt idx="11">
                  <c:v>1997</c:v>
                </c:pt>
                <c:pt idx="12">
                  <c:v>1998</c:v>
                </c:pt>
                <c:pt idx="13">
                  <c:v>1999</c:v>
                </c:pt>
                <c:pt idx="14">
                  <c:v>2000</c:v>
                </c:pt>
                <c:pt idx="15">
                  <c:v>2001</c:v>
                </c:pt>
                <c:pt idx="16">
                  <c:v>2002</c:v>
                </c:pt>
                <c:pt idx="17">
                  <c:v>2003</c:v>
                </c:pt>
                <c:pt idx="18">
                  <c:v>2004</c:v>
                </c:pt>
                <c:pt idx="19">
                  <c:v>2005</c:v>
                </c:pt>
                <c:pt idx="20">
                  <c:v>2006</c:v>
                </c:pt>
                <c:pt idx="21">
                  <c:v>2007</c:v>
                </c:pt>
                <c:pt idx="22">
                  <c:v>2008</c:v>
                </c:pt>
                <c:pt idx="23">
                  <c:v>2009</c:v>
                </c:pt>
                <c:pt idx="24">
                  <c:v>2010</c:v>
                </c:pt>
                <c:pt idx="25">
                  <c:v>2011</c:v>
                </c:pt>
                <c:pt idx="26">
                  <c:v>2012</c:v>
                </c:pt>
              </c:strCache>
            </c:strRef>
          </c:cat>
          <c:val>
            <c:numRef>
              <c:f>'D:\EIGENE DATEIEN\Projekte\US-EU book\[NRA + PSE US and EU.xlsx]Producer Support Estimate by co'!$E$17:$AE$17</c:f>
              <c:numCache>
                <c:formatCode>General</c:formatCode>
                <c:ptCount val="27"/>
                <c:pt idx="0">
                  <c:v>24.128731999999989</c:v>
                </c:pt>
                <c:pt idx="1">
                  <c:v>23.134392999999999</c:v>
                </c:pt>
                <c:pt idx="2">
                  <c:v>18.416457999999999</c:v>
                </c:pt>
                <c:pt idx="3">
                  <c:v>21.248292999999961</c:v>
                </c:pt>
                <c:pt idx="4">
                  <c:v>16.654927000000029</c:v>
                </c:pt>
                <c:pt idx="5">
                  <c:v>17.109812000000005</c:v>
                </c:pt>
                <c:pt idx="6">
                  <c:v>16.889078999999999</c:v>
                </c:pt>
                <c:pt idx="7">
                  <c:v>17.851118000000024</c:v>
                </c:pt>
                <c:pt idx="8">
                  <c:v>14.382941000000002</c:v>
                </c:pt>
                <c:pt idx="9">
                  <c:v>10.079890000000002</c:v>
                </c:pt>
                <c:pt idx="10">
                  <c:v>13.250623000000001</c:v>
                </c:pt>
                <c:pt idx="11">
                  <c:v>13.684000999999999</c:v>
                </c:pt>
                <c:pt idx="12">
                  <c:v>21.57472299999997</c:v>
                </c:pt>
                <c:pt idx="13">
                  <c:v>25.52658299999997</c:v>
                </c:pt>
                <c:pt idx="14">
                  <c:v>23.289388999999989</c:v>
                </c:pt>
                <c:pt idx="15">
                  <c:v>22.096945000000005</c:v>
                </c:pt>
                <c:pt idx="16">
                  <c:v>18.445279999999961</c:v>
                </c:pt>
                <c:pt idx="17">
                  <c:v>15.06597</c:v>
                </c:pt>
                <c:pt idx="18">
                  <c:v>16.367106</c:v>
                </c:pt>
                <c:pt idx="19">
                  <c:v>15.260855000000001</c:v>
                </c:pt>
                <c:pt idx="20">
                  <c:v>11.225201999999999</c:v>
                </c:pt>
                <c:pt idx="21">
                  <c:v>10.012199000000004</c:v>
                </c:pt>
                <c:pt idx="22">
                  <c:v>8.8385246000000013</c:v>
                </c:pt>
                <c:pt idx="23">
                  <c:v>10.558158000000001</c:v>
                </c:pt>
                <c:pt idx="24">
                  <c:v>7.7817942000000002</c:v>
                </c:pt>
                <c:pt idx="25">
                  <c:v>7.7304727000000062</c:v>
                </c:pt>
                <c:pt idx="26">
                  <c:v>7.1232004</c:v>
                </c:pt>
              </c:numCache>
            </c:numRef>
          </c:val>
        </c:ser>
        <c:marker val="1"/>
        <c:axId val="76289536"/>
        <c:axId val="76291072"/>
      </c:lineChart>
      <c:catAx>
        <c:axId val="76289536"/>
        <c:scaling>
          <c:orientation val="minMax"/>
        </c:scaling>
        <c:axPos val="b"/>
        <c:tickLblPos val="nextTo"/>
        <c:txPr>
          <a:bodyPr rot="-1500000"/>
          <a:lstStyle/>
          <a:p>
            <a:pPr>
              <a:defRPr sz="1100"/>
            </a:pPr>
            <a:endParaRPr lang="de-DE"/>
          </a:p>
        </c:txPr>
        <c:crossAx val="76291072"/>
        <c:crosses val="autoZero"/>
        <c:auto val="1"/>
        <c:lblAlgn val="ctr"/>
        <c:lblOffset val="100"/>
        <c:tickLblSkip val="4"/>
      </c:catAx>
      <c:valAx>
        <c:axId val="76291072"/>
        <c:scaling>
          <c:orientation val="minMax"/>
        </c:scaling>
        <c:axPos val="l"/>
        <c:majorGridlines/>
        <c:title>
          <c:tx>
            <c:rich>
              <a:bodyPr rot="0" vert="horz"/>
              <a:lstStyle/>
              <a:p>
                <a:pPr>
                  <a:defRPr sz="1100" b="0"/>
                </a:pPr>
                <a:r>
                  <a:rPr lang="en-US" sz="1100" b="0"/>
                  <a:t>PSE%</a:t>
                </a:r>
              </a:p>
            </c:rich>
          </c:tx>
          <c:layout>
            <c:manualLayout>
              <c:xMode val="edge"/>
              <c:yMode val="edge"/>
              <c:x val="2.5054614833331067E-3"/>
              <c:y val="1.7547298775153104E-2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1100"/>
            </a:pPr>
            <a:endParaRPr lang="de-DE"/>
          </a:p>
        </c:txPr>
        <c:crossAx val="762895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6382778410761158"/>
          <c:y val="0.10492372047244115"/>
          <c:w val="0.3744411226158248"/>
          <c:h val="0.10574229002624683"/>
        </c:manualLayout>
      </c:layout>
      <c:spPr>
        <a:solidFill>
          <a:sysClr val="window" lastClr="FFFFFF"/>
        </a:solidFill>
      </c:spPr>
      <c:txPr>
        <a:bodyPr/>
        <a:lstStyle/>
        <a:p>
          <a:pPr>
            <a:defRPr b="1"/>
          </a:pPr>
          <a:endParaRPr lang="de-DE"/>
        </a:p>
      </c:txPr>
    </c:legend>
    <c:plotVisOnly val="1"/>
    <c:dispBlanksAs val="gap"/>
  </c:chart>
  <c:spPr>
    <a:ln w="6350">
      <a:solidFill>
        <a:schemeClr val="tx1"/>
      </a:solidFill>
    </a:ln>
  </c:spPr>
  <c:txPr>
    <a:bodyPr/>
    <a:lstStyle/>
    <a:p>
      <a:pPr>
        <a:defRPr sz="1200"/>
      </a:pPr>
      <a:endParaRPr lang="de-DE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de-DE"/>
  <c:chart>
    <c:plotArea>
      <c:layout>
        <c:manualLayout>
          <c:layoutTarget val="inner"/>
          <c:xMode val="edge"/>
          <c:yMode val="edge"/>
          <c:x val="9.2742395418192528E-2"/>
          <c:y val="8.1481591834389133E-2"/>
          <c:w val="0.86750114684661606"/>
          <c:h val="0.60355706203102122"/>
        </c:manualLayout>
      </c:layout>
      <c:barChart>
        <c:barDir val="col"/>
        <c:grouping val="clustered"/>
        <c:ser>
          <c:idx val="0"/>
          <c:order val="0"/>
          <c:tx>
            <c:strRef>
              <c:f>'tables + graphs'!$D$6</c:f>
              <c:strCache>
                <c:ptCount val="1"/>
                <c:pt idx="0">
                  <c:v>EU</c:v>
                </c:pt>
              </c:strCache>
            </c:strRef>
          </c:tx>
          <c:spPr>
            <a:solidFill>
              <a:srgbClr val="336699"/>
            </a:solidFill>
            <a:ln w="22225">
              <a:noFill/>
              <a:prstDash val="solid"/>
            </a:ln>
          </c:spPr>
          <c:cat>
            <c:strRef>
              <c:f>'tables + graphs'!$B$7:$C$17</c:f>
              <c:strCache>
                <c:ptCount val="11"/>
                <c:pt idx="0">
                  <c:v>Animal products</c:v>
                </c:pt>
                <c:pt idx="1">
                  <c:v>Dairy products</c:v>
                </c:pt>
                <c:pt idx="2">
                  <c:v>Fruit, vegetables, plants</c:v>
                </c:pt>
                <c:pt idx="3">
                  <c:v>Coffee, tea</c:v>
                </c:pt>
                <c:pt idx="4">
                  <c:v>Cereals &amp; preparations</c:v>
                </c:pt>
                <c:pt idx="5">
                  <c:v>Oilseeds, fats &amp; oils</c:v>
                </c:pt>
                <c:pt idx="6">
                  <c:v>Sugars and confectionery</c:v>
                </c:pt>
                <c:pt idx="7">
                  <c:v>Beverages &amp; tobacco</c:v>
                </c:pt>
                <c:pt idx="8">
                  <c:v>Cotton</c:v>
                </c:pt>
                <c:pt idx="9">
                  <c:v>Other agricultural products</c:v>
                </c:pt>
                <c:pt idx="10">
                  <c:v>Simple average MFN applied</c:v>
                </c:pt>
              </c:strCache>
            </c:strRef>
          </c:cat>
          <c:val>
            <c:numRef>
              <c:f>'tables + graphs'!$D$7:$D$17</c:f>
              <c:numCache>
                <c:formatCode>0.0_)_)</c:formatCode>
                <c:ptCount val="11"/>
                <c:pt idx="0">
                  <c:v>20.399999999999999</c:v>
                </c:pt>
                <c:pt idx="1">
                  <c:v>52.9</c:v>
                </c:pt>
                <c:pt idx="2">
                  <c:v>10.7</c:v>
                </c:pt>
                <c:pt idx="3">
                  <c:v>6.2</c:v>
                </c:pt>
                <c:pt idx="4">
                  <c:v>17.100000000000001</c:v>
                </c:pt>
                <c:pt idx="5">
                  <c:v>5.6</c:v>
                </c:pt>
                <c:pt idx="6">
                  <c:v>32.1</c:v>
                </c:pt>
                <c:pt idx="7">
                  <c:v>19.899999999999999</c:v>
                </c:pt>
                <c:pt idx="8">
                  <c:v>0</c:v>
                </c:pt>
                <c:pt idx="9">
                  <c:v>4.3</c:v>
                </c:pt>
                <c:pt idx="10">
                  <c:v>13.2</c:v>
                </c:pt>
              </c:numCache>
            </c:numRef>
          </c:val>
        </c:ser>
        <c:ser>
          <c:idx val="1"/>
          <c:order val="1"/>
          <c:tx>
            <c:strRef>
              <c:f>'tables + graphs'!$E$6</c:f>
              <c:strCache>
                <c:ptCount val="1"/>
                <c:pt idx="0">
                  <c:v>US</c:v>
                </c:pt>
              </c:strCache>
            </c:strRef>
          </c:tx>
          <c:spPr>
            <a:solidFill>
              <a:srgbClr val="FF0000"/>
            </a:solidFill>
          </c:spPr>
          <c:cat>
            <c:strRef>
              <c:f>'tables + graphs'!$B$7:$C$17</c:f>
              <c:strCache>
                <c:ptCount val="11"/>
                <c:pt idx="0">
                  <c:v>Animal products</c:v>
                </c:pt>
                <c:pt idx="1">
                  <c:v>Dairy products</c:v>
                </c:pt>
                <c:pt idx="2">
                  <c:v>Fruit, vegetables, plants</c:v>
                </c:pt>
                <c:pt idx="3">
                  <c:v>Coffee, tea</c:v>
                </c:pt>
                <c:pt idx="4">
                  <c:v>Cereals &amp; preparations</c:v>
                </c:pt>
                <c:pt idx="5">
                  <c:v>Oilseeds, fats &amp; oils</c:v>
                </c:pt>
                <c:pt idx="6">
                  <c:v>Sugars and confectionery</c:v>
                </c:pt>
                <c:pt idx="7">
                  <c:v>Beverages &amp; tobacco</c:v>
                </c:pt>
                <c:pt idx="8">
                  <c:v>Cotton</c:v>
                </c:pt>
                <c:pt idx="9">
                  <c:v>Other agricultural products</c:v>
                </c:pt>
                <c:pt idx="10">
                  <c:v>Simple average MFN applied</c:v>
                </c:pt>
              </c:strCache>
            </c:strRef>
          </c:cat>
          <c:val>
            <c:numRef>
              <c:f>'tables + graphs'!$E$7:$E$17</c:f>
              <c:numCache>
                <c:formatCode>0.0_)</c:formatCode>
                <c:ptCount val="11"/>
                <c:pt idx="0">
                  <c:v>2.4</c:v>
                </c:pt>
                <c:pt idx="1">
                  <c:v>19.8</c:v>
                </c:pt>
                <c:pt idx="2">
                  <c:v>4.7</c:v>
                </c:pt>
                <c:pt idx="3">
                  <c:v>3.3</c:v>
                </c:pt>
                <c:pt idx="4">
                  <c:v>3.5</c:v>
                </c:pt>
                <c:pt idx="5">
                  <c:v>4.2</c:v>
                </c:pt>
                <c:pt idx="6">
                  <c:v>11.2</c:v>
                </c:pt>
                <c:pt idx="7">
                  <c:v>15</c:v>
                </c:pt>
                <c:pt idx="8">
                  <c:v>4.4000000000000004</c:v>
                </c:pt>
                <c:pt idx="9">
                  <c:v>1.1000000000000001</c:v>
                </c:pt>
                <c:pt idx="10" formatCode="0.0_)_)">
                  <c:v>4.7</c:v>
                </c:pt>
              </c:numCache>
            </c:numRef>
          </c:val>
        </c:ser>
        <c:axId val="76339456"/>
        <c:axId val="74600448"/>
      </c:barChart>
      <c:catAx>
        <c:axId val="76339456"/>
        <c:scaling>
          <c:orientation val="minMax"/>
        </c:scaling>
        <c:axPos val="b"/>
        <c:tickLblPos val="nextTo"/>
        <c:crossAx val="74600448"/>
        <c:crosses val="autoZero"/>
        <c:auto val="1"/>
        <c:lblAlgn val="ctr"/>
        <c:lblOffset val="100"/>
      </c:catAx>
      <c:valAx>
        <c:axId val="74600448"/>
        <c:scaling>
          <c:orientation val="minMax"/>
        </c:scaling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%</a:t>
                </a:r>
              </a:p>
            </c:rich>
          </c:tx>
          <c:layout>
            <c:manualLayout>
              <c:xMode val="edge"/>
              <c:yMode val="edge"/>
              <c:x val="4.1250176493054541E-2"/>
              <c:y val="2.4757449657369442E-3"/>
            </c:manualLayout>
          </c:layout>
        </c:title>
        <c:numFmt formatCode="#,##0" sourceLinked="0"/>
        <c:tickLblPos val="nextTo"/>
        <c:txPr>
          <a:bodyPr/>
          <a:lstStyle/>
          <a:p>
            <a:pPr>
              <a:defRPr b="1"/>
            </a:pPr>
            <a:endParaRPr lang="de-DE"/>
          </a:p>
        </c:txPr>
        <c:crossAx val="763394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40724833809936228"/>
          <c:y val="8.6528548291620974E-2"/>
          <c:w val="0.2987042489601433"/>
          <c:h val="8.9448486232298022E-2"/>
        </c:manualLayout>
      </c:layout>
      <c:txPr>
        <a:bodyPr/>
        <a:lstStyle/>
        <a:p>
          <a:pPr>
            <a:defRPr sz="1400"/>
          </a:pPr>
          <a:endParaRPr lang="de-DE"/>
        </a:p>
      </c:txPr>
    </c:legend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DE"/>
  <c:chart>
    <c:plotArea>
      <c:layout>
        <c:manualLayout>
          <c:layoutTarget val="inner"/>
          <c:xMode val="edge"/>
          <c:yMode val="edge"/>
          <c:x val="8.7198963449312328E-2"/>
          <c:y val="8.3200808915279076E-2"/>
          <c:w val="0.887077930236149"/>
          <c:h val="0.60433049352437529"/>
        </c:manualLayout>
      </c:layout>
      <c:barChart>
        <c:barDir val="col"/>
        <c:grouping val="clustered"/>
        <c:ser>
          <c:idx val="0"/>
          <c:order val="0"/>
          <c:tx>
            <c:strRef>
              <c:f>'tables + graphs'!$W$19</c:f>
              <c:strCache>
                <c:ptCount val="1"/>
                <c:pt idx="0">
                  <c:v>EU</c:v>
                </c:pt>
              </c:strCache>
            </c:strRef>
          </c:tx>
          <c:spPr>
            <a:solidFill>
              <a:srgbClr val="336699"/>
            </a:solidFill>
            <a:ln w="22225">
              <a:noFill/>
            </a:ln>
          </c:spPr>
          <c:cat>
            <c:strRef>
              <c:f>'tables + graphs'!$V$20:$V$29</c:f>
              <c:strCache>
                <c:ptCount val="10"/>
                <c:pt idx="0">
                  <c:v>Animal products</c:v>
                </c:pt>
                <c:pt idx="1">
                  <c:v>Dairy products</c:v>
                </c:pt>
                <c:pt idx="2">
                  <c:v>Fruit, vegetables, plants</c:v>
                </c:pt>
                <c:pt idx="3">
                  <c:v>Coffee, tea</c:v>
                </c:pt>
                <c:pt idx="4">
                  <c:v>Cereals &amp; preparations</c:v>
                </c:pt>
                <c:pt idx="5">
                  <c:v>Oilseeds, fats &amp; oils</c:v>
                </c:pt>
                <c:pt idx="6">
                  <c:v>Sugars and confectionery</c:v>
                </c:pt>
                <c:pt idx="7">
                  <c:v>Beverages &amp; tobacco</c:v>
                </c:pt>
                <c:pt idx="8">
                  <c:v>Cotton</c:v>
                </c:pt>
                <c:pt idx="9">
                  <c:v>Other agricultural products</c:v>
                </c:pt>
              </c:strCache>
            </c:strRef>
          </c:cat>
          <c:val>
            <c:numRef>
              <c:f>'tables + graphs'!$W$20:$W$29</c:f>
              <c:numCache>
                <c:formatCode>General</c:formatCode>
                <c:ptCount val="10"/>
                <c:pt idx="0">
                  <c:v>134</c:v>
                </c:pt>
                <c:pt idx="1">
                  <c:v>605</c:v>
                </c:pt>
                <c:pt idx="2">
                  <c:v>156</c:v>
                </c:pt>
                <c:pt idx="3">
                  <c:v>21</c:v>
                </c:pt>
                <c:pt idx="4">
                  <c:v>61</c:v>
                </c:pt>
                <c:pt idx="5">
                  <c:v>87</c:v>
                </c:pt>
                <c:pt idx="6">
                  <c:v>133</c:v>
                </c:pt>
                <c:pt idx="7">
                  <c:v>161</c:v>
                </c:pt>
                <c:pt idx="8">
                  <c:v>0</c:v>
                </c:pt>
                <c:pt idx="9">
                  <c:v>103</c:v>
                </c:pt>
              </c:numCache>
            </c:numRef>
          </c:val>
        </c:ser>
        <c:ser>
          <c:idx val="1"/>
          <c:order val="1"/>
          <c:tx>
            <c:strRef>
              <c:f>'tables + graphs'!$X$19</c:f>
              <c:strCache>
                <c:ptCount val="1"/>
                <c:pt idx="0">
                  <c:v>US</c:v>
                </c:pt>
              </c:strCache>
            </c:strRef>
          </c:tx>
          <c:spPr>
            <a:solidFill>
              <a:srgbClr val="FF0000"/>
            </a:solidFill>
          </c:spPr>
          <c:cat>
            <c:strRef>
              <c:f>'tables + graphs'!$V$20:$V$29</c:f>
              <c:strCache>
                <c:ptCount val="10"/>
                <c:pt idx="0">
                  <c:v>Animal products</c:v>
                </c:pt>
                <c:pt idx="1">
                  <c:v>Dairy products</c:v>
                </c:pt>
                <c:pt idx="2">
                  <c:v>Fruit, vegetables, plants</c:v>
                </c:pt>
                <c:pt idx="3">
                  <c:v>Coffee, tea</c:v>
                </c:pt>
                <c:pt idx="4">
                  <c:v>Cereals &amp; preparations</c:v>
                </c:pt>
                <c:pt idx="5">
                  <c:v>Oilseeds, fats &amp; oils</c:v>
                </c:pt>
                <c:pt idx="6">
                  <c:v>Sugars and confectionery</c:v>
                </c:pt>
                <c:pt idx="7">
                  <c:v>Beverages &amp; tobacco</c:v>
                </c:pt>
                <c:pt idx="8">
                  <c:v>Cotton</c:v>
                </c:pt>
                <c:pt idx="9">
                  <c:v>Other agricultural products</c:v>
                </c:pt>
              </c:strCache>
            </c:strRef>
          </c:cat>
          <c:val>
            <c:numRef>
              <c:f>'tables + graphs'!$X$20:$X$29</c:f>
              <c:numCache>
                <c:formatCode>General</c:formatCode>
                <c:ptCount val="10"/>
                <c:pt idx="0">
                  <c:v>26</c:v>
                </c:pt>
                <c:pt idx="1">
                  <c:v>96</c:v>
                </c:pt>
                <c:pt idx="2">
                  <c:v>132</c:v>
                </c:pt>
                <c:pt idx="3">
                  <c:v>42</c:v>
                </c:pt>
                <c:pt idx="4">
                  <c:v>51</c:v>
                </c:pt>
                <c:pt idx="5">
                  <c:v>164</c:v>
                </c:pt>
                <c:pt idx="6">
                  <c:v>38</c:v>
                </c:pt>
                <c:pt idx="7">
                  <c:v>350</c:v>
                </c:pt>
                <c:pt idx="8">
                  <c:v>16</c:v>
                </c:pt>
                <c:pt idx="9">
                  <c:v>67</c:v>
                </c:pt>
              </c:numCache>
            </c:numRef>
          </c:val>
        </c:ser>
        <c:axId val="74625024"/>
        <c:axId val="74626560"/>
      </c:barChart>
      <c:catAx>
        <c:axId val="74625024"/>
        <c:scaling>
          <c:orientation val="minMax"/>
        </c:scaling>
        <c:axPos val="b"/>
        <c:tickLblPos val="nextTo"/>
        <c:crossAx val="74626560"/>
        <c:crosses val="autoZero"/>
        <c:auto val="1"/>
        <c:lblAlgn val="ctr"/>
        <c:lblOffset val="100"/>
      </c:catAx>
      <c:valAx>
        <c:axId val="74626560"/>
        <c:scaling>
          <c:orientation val="minMax"/>
        </c:scaling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%</a:t>
                </a:r>
              </a:p>
            </c:rich>
          </c:tx>
          <c:layout>
            <c:manualLayout>
              <c:xMode val="edge"/>
              <c:yMode val="edge"/>
              <c:x val="2.875948628977577E-2"/>
              <c:y val="3.0570137066200207E-3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de-DE"/>
          </a:p>
        </c:txPr>
        <c:crossAx val="746250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0198753280839892"/>
          <c:y val="0.1024124355145261"/>
          <c:w val="0.28041218263205886"/>
          <c:h val="7.1122273508914841E-2"/>
        </c:manualLayout>
      </c:layout>
      <c:txPr>
        <a:bodyPr/>
        <a:lstStyle/>
        <a:p>
          <a:pPr>
            <a:defRPr sz="1400"/>
          </a:pPr>
          <a:endParaRPr lang="de-DE"/>
        </a:p>
      </c:txPr>
    </c:legend>
    <c:plotVisOnly val="1"/>
    <c:dispBlanksAs val="gap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DE"/>
  <c:chart>
    <c:plotArea>
      <c:layout>
        <c:manualLayout>
          <c:layoutTarget val="inner"/>
          <c:xMode val="edge"/>
          <c:yMode val="edge"/>
          <c:x val="8.0980328489866776E-2"/>
          <c:y val="4.4308371028089592E-2"/>
          <c:w val="0.88833198040966455"/>
          <c:h val="0.81182930258717811"/>
        </c:manualLayout>
      </c:layout>
      <c:barChart>
        <c:barDir val="col"/>
        <c:grouping val="clustered"/>
        <c:ser>
          <c:idx val="0"/>
          <c:order val="0"/>
          <c:tx>
            <c:strRef>
              <c:f>Tabelle1!$C$9</c:f>
              <c:strCache>
                <c:ptCount val="1"/>
                <c:pt idx="0">
                  <c:v>EU</c:v>
                </c:pt>
              </c:strCache>
            </c:strRef>
          </c:tx>
          <c:spPr>
            <a:solidFill>
              <a:srgbClr val="336699"/>
            </a:solidFill>
          </c:spPr>
          <c:cat>
            <c:strRef>
              <c:f>Tabelle1!$B$10:$B$12</c:f>
              <c:strCache>
                <c:ptCount val="3"/>
                <c:pt idx="0">
                  <c:v>Agrarprodukte &amp; Nahrungsmittel</c:v>
                </c:pt>
                <c:pt idx="1">
                  <c:v>Industrieprodukte</c:v>
                </c:pt>
                <c:pt idx="2">
                  <c:v>Dienstleistungen</c:v>
                </c:pt>
              </c:strCache>
            </c:strRef>
          </c:cat>
          <c:val>
            <c:numRef>
              <c:f>Tabelle1!$C$10:$C$12</c:f>
              <c:numCache>
                <c:formatCode>General</c:formatCode>
                <c:ptCount val="3"/>
                <c:pt idx="0">
                  <c:v>56.8</c:v>
                </c:pt>
                <c:pt idx="1">
                  <c:v>19.3</c:v>
                </c:pt>
                <c:pt idx="2">
                  <c:v>8.5</c:v>
                </c:pt>
              </c:numCache>
            </c:numRef>
          </c:val>
        </c:ser>
        <c:ser>
          <c:idx val="1"/>
          <c:order val="1"/>
          <c:tx>
            <c:strRef>
              <c:f>Tabelle1!$D$9</c:f>
              <c:strCache>
                <c:ptCount val="1"/>
                <c:pt idx="0">
                  <c:v>USA</c:v>
                </c:pt>
              </c:strCache>
            </c:strRef>
          </c:tx>
          <c:spPr>
            <a:solidFill>
              <a:srgbClr val="FF3300"/>
            </a:solidFill>
          </c:spPr>
          <c:cat>
            <c:strRef>
              <c:f>Tabelle1!$B$10:$B$12</c:f>
              <c:strCache>
                <c:ptCount val="3"/>
                <c:pt idx="0">
                  <c:v>Agrarprodukte &amp; Nahrungsmittel</c:v>
                </c:pt>
                <c:pt idx="1">
                  <c:v>Industrieprodukte</c:v>
                </c:pt>
                <c:pt idx="2">
                  <c:v>Dienstleistungen</c:v>
                </c:pt>
              </c:strCache>
            </c:strRef>
          </c:cat>
          <c:val>
            <c:numRef>
              <c:f>Tabelle1!$D$10:$D$12</c:f>
              <c:numCache>
                <c:formatCode>General</c:formatCode>
                <c:ptCount val="3"/>
                <c:pt idx="0">
                  <c:v>73.3</c:v>
                </c:pt>
                <c:pt idx="1">
                  <c:v>23.4</c:v>
                </c:pt>
                <c:pt idx="2">
                  <c:v>8.9</c:v>
                </c:pt>
              </c:numCache>
            </c:numRef>
          </c:val>
        </c:ser>
        <c:axId val="82688640"/>
        <c:axId val="82690432"/>
      </c:barChart>
      <c:catAx>
        <c:axId val="82688640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 b="1"/>
            </a:pPr>
            <a:endParaRPr lang="de-DE"/>
          </a:p>
        </c:txPr>
        <c:crossAx val="82690432"/>
        <c:crosses val="autoZero"/>
        <c:auto val="1"/>
        <c:lblAlgn val="ctr"/>
        <c:lblOffset val="100"/>
      </c:catAx>
      <c:valAx>
        <c:axId val="82690432"/>
        <c:scaling>
          <c:orientation val="minMax"/>
        </c:scaling>
        <c:axPos val="l"/>
        <c:majorGridlines/>
        <c:numFmt formatCode="0%" sourceLinked="0"/>
        <c:tickLblPos val="nextTo"/>
        <c:txPr>
          <a:bodyPr/>
          <a:lstStyle/>
          <a:p>
            <a:pPr>
              <a:defRPr sz="1400" b="1"/>
            </a:pPr>
            <a:endParaRPr lang="de-DE"/>
          </a:p>
        </c:txPr>
        <c:crossAx val="82688640"/>
        <c:crosses val="autoZero"/>
        <c:crossBetween val="between"/>
        <c:dispUnits>
          <c:builtInUnit val="hundreds"/>
        </c:dispUnits>
      </c:valAx>
    </c:plotArea>
    <c:legend>
      <c:legendPos val="r"/>
      <c:layout>
        <c:manualLayout>
          <c:xMode val="edge"/>
          <c:yMode val="edge"/>
          <c:x val="0.53330329842790258"/>
          <c:y val="0.13171742683108031"/>
          <c:w val="0.25535649538653032"/>
          <c:h val="0.10214777398108275"/>
        </c:manualLayout>
      </c:layout>
      <c:txPr>
        <a:bodyPr/>
        <a:lstStyle/>
        <a:p>
          <a:pPr>
            <a:defRPr sz="1800"/>
          </a:pPr>
          <a:endParaRPr lang="de-DE"/>
        </a:p>
      </c:txPr>
    </c:legend>
    <c:plotVisOnly val="1"/>
    <c:dispBlanksAs val="gap"/>
  </c:chart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de-DE"/>
  <c:chart>
    <c:title>
      <c:tx>
        <c:rich>
          <a:bodyPr/>
          <a:lstStyle/>
          <a:p>
            <a:pPr>
              <a:defRPr sz="1600"/>
            </a:pPr>
            <a:r>
              <a:rPr lang="de-DE" sz="1600" dirty="0" smtClean="0"/>
              <a:t>EU-US</a:t>
            </a:r>
            <a:r>
              <a:rPr lang="de-DE" sz="1600" baseline="0" dirty="0" smtClean="0"/>
              <a:t> </a:t>
            </a:r>
            <a:r>
              <a:rPr lang="de-DE" sz="1600" baseline="0" dirty="0" err="1" smtClean="0"/>
              <a:t>trade</a:t>
            </a:r>
            <a:r>
              <a:rPr lang="de-DE" sz="1600" baseline="0" dirty="0" smtClean="0"/>
              <a:t> in </a:t>
            </a:r>
            <a:r>
              <a:rPr lang="de-DE" sz="1600" baseline="0" dirty="0" err="1" smtClean="0"/>
              <a:t>food</a:t>
            </a:r>
            <a:r>
              <a:rPr lang="de-DE" sz="1600" baseline="0" dirty="0" smtClean="0"/>
              <a:t> </a:t>
            </a:r>
            <a:r>
              <a:rPr lang="de-DE" sz="1600" baseline="0" dirty="0" err="1" smtClean="0"/>
              <a:t>and</a:t>
            </a:r>
            <a:r>
              <a:rPr lang="de-DE" sz="1600" baseline="0" dirty="0" smtClean="0"/>
              <a:t> </a:t>
            </a:r>
            <a:r>
              <a:rPr lang="de-DE" sz="1600" baseline="0" dirty="0" err="1" smtClean="0"/>
              <a:t>agricultural</a:t>
            </a:r>
            <a:r>
              <a:rPr lang="de-DE" sz="1600" baseline="0" dirty="0" smtClean="0"/>
              <a:t> </a:t>
            </a:r>
            <a:r>
              <a:rPr lang="de-DE" sz="1600" baseline="0" dirty="0" err="1" smtClean="0"/>
              <a:t>products</a:t>
            </a:r>
            <a:endParaRPr lang="de-DE" sz="1600" dirty="0"/>
          </a:p>
        </c:rich>
      </c:tx>
      <c:layout>
        <c:manualLayout>
          <c:xMode val="edge"/>
          <c:yMode val="edge"/>
          <c:x val="0.14313768814612479"/>
          <c:y val="1.6393442622950821E-2"/>
        </c:manualLayout>
      </c:layout>
    </c:title>
    <c:plotArea>
      <c:layout>
        <c:manualLayout>
          <c:layoutTarget val="inner"/>
          <c:xMode val="edge"/>
          <c:yMode val="edge"/>
          <c:x val="5.0547565482886067E-2"/>
          <c:y val="0.11431801557592185"/>
          <c:w val="0.92822647169103867"/>
          <c:h val="0.75538208338711754"/>
        </c:manualLayout>
      </c:layout>
      <c:lineChart>
        <c:grouping val="standard"/>
        <c:ser>
          <c:idx val="0"/>
          <c:order val="0"/>
          <c:tx>
            <c:strRef>
              <c:f>'D:\EIGENE DATEIEN\Projekte\US-EU book\EIGENE DATEIEN\123\[EU27 ag trade with US and world.xlsx]Summary'!$A$4</c:f>
              <c:strCache>
                <c:ptCount val="1"/>
                <c:pt idx="0">
                  <c:v>EU ag+food exports to US</c:v>
                </c:pt>
              </c:strCache>
            </c:strRef>
          </c:tx>
          <c:spPr>
            <a:ln w="44450">
              <a:solidFill>
                <a:srgbClr val="2973BD"/>
              </a:solidFill>
            </a:ln>
          </c:spPr>
          <c:marker>
            <c:symbol val="none"/>
          </c:marker>
          <c:cat>
            <c:numRef>
              <c:f>'D:\EIGENE DATEIEN\Projekte\US-EU book\EIGENE DATEIEN\123\[EU27 ag trade with US and world.xlsx]Summary'!$B$3:$N$3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'D:\EIGENE DATEIEN\Projekte\US-EU book\EIGENE DATEIEN\123\[EU27 ag trade with US and world.xlsx]Summary'!$B$4:$N$4</c:f>
              <c:numCache>
                <c:formatCode>General</c:formatCode>
                <c:ptCount val="13"/>
                <c:pt idx="0">
                  <c:v>10703.028163999987</c:v>
                </c:pt>
                <c:pt idx="1">
                  <c:v>11072.943996</c:v>
                </c:pt>
                <c:pt idx="2">
                  <c:v>11940.274670999999</c:v>
                </c:pt>
                <c:pt idx="3">
                  <c:v>11607.668282000002</c:v>
                </c:pt>
                <c:pt idx="4">
                  <c:v>11539.773353</c:v>
                </c:pt>
                <c:pt idx="5">
                  <c:v>11820.731672000013</c:v>
                </c:pt>
                <c:pt idx="6">
                  <c:v>13078.086915999986</c:v>
                </c:pt>
                <c:pt idx="7">
                  <c:v>12755.996261</c:v>
                </c:pt>
                <c:pt idx="8">
                  <c:v>11587.126268000013</c:v>
                </c:pt>
                <c:pt idx="9">
                  <c:v>10530.846629999985</c:v>
                </c:pt>
                <c:pt idx="10">
                  <c:v>12125.763406000013</c:v>
                </c:pt>
                <c:pt idx="11">
                  <c:v>13355.167299999986</c:v>
                </c:pt>
                <c:pt idx="12">
                  <c:v>15117.983490000002</c:v>
                </c:pt>
              </c:numCache>
            </c:numRef>
          </c:val>
        </c:ser>
        <c:ser>
          <c:idx val="1"/>
          <c:order val="1"/>
          <c:tx>
            <c:strRef>
              <c:f>'D:\EIGENE DATEIEN\Projekte\US-EU book\EIGENE DATEIEN\123\[EU27 ag trade with US and world.xlsx]Summary'!$A$5</c:f>
              <c:strCache>
                <c:ptCount val="1"/>
                <c:pt idx="0">
                  <c:v>EU ag+food imports from US</c:v>
                </c:pt>
              </c:strCache>
            </c:strRef>
          </c:tx>
          <c:spPr>
            <a:ln w="44450" cmpd="sng">
              <a:solidFill>
                <a:srgbClr val="FF3300"/>
              </a:solidFill>
            </a:ln>
          </c:spPr>
          <c:marker>
            <c:symbol val="none"/>
          </c:marker>
          <c:cat>
            <c:numRef>
              <c:f>'D:\EIGENE DATEIEN\Projekte\US-EU book\EIGENE DATEIEN\123\[EU27 ag trade with US and world.xlsx]Summary'!$B$3:$N$3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'D:\EIGENE DATEIEN\Projekte\US-EU book\EIGENE DATEIEN\123\[EU27 ag trade with US and world.xlsx]Summary'!$B$5:$N$5</c:f>
              <c:numCache>
                <c:formatCode>General</c:formatCode>
                <c:ptCount val="13"/>
                <c:pt idx="0">
                  <c:v>8738.2276679999995</c:v>
                </c:pt>
                <c:pt idx="1">
                  <c:v>8674.9497370000008</c:v>
                </c:pt>
                <c:pt idx="2">
                  <c:v>8158.6035950000014</c:v>
                </c:pt>
                <c:pt idx="3">
                  <c:v>7316.37194</c:v>
                </c:pt>
                <c:pt idx="4">
                  <c:v>6732.9390079999985</c:v>
                </c:pt>
                <c:pt idx="5">
                  <c:v>6491.0894400000006</c:v>
                </c:pt>
                <c:pt idx="6">
                  <c:v>6614.9679889999998</c:v>
                </c:pt>
                <c:pt idx="7">
                  <c:v>7082.3094529999998</c:v>
                </c:pt>
                <c:pt idx="8">
                  <c:v>7792.7023370000006</c:v>
                </c:pt>
                <c:pt idx="9">
                  <c:v>5808.7036859999998</c:v>
                </c:pt>
                <c:pt idx="10">
                  <c:v>7297.8063390000034</c:v>
                </c:pt>
                <c:pt idx="11">
                  <c:v>8216.1280819999993</c:v>
                </c:pt>
                <c:pt idx="12">
                  <c:v>8411.895644999986</c:v>
                </c:pt>
              </c:numCache>
            </c:numRef>
          </c:val>
        </c:ser>
        <c:ser>
          <c:idx val="2"/>
          <c:order val="2"/>
          <c:tx>
            <c:strRef>
              <c:f>'D:\EIGENE DATEIEN\Projekte\US-EU book\EIGENE DATEIEN\123\[EU27 ag trade with US and world.xlsx]Summary'!$A$6</c:f>
              <c:strCache>
                <c:ptCount val="1"/>
                <c:pt idx="0">
                  <c:v>EU ag+food trade balance with US</c:v>
                </c:pt>
              </c:strCache>
            </c:strRef>
          </c:tx>
          <c:spPr>
            <a:ln w="57150" cmpd="sng">
              <a:solidFill>
                <a:srgbClr val="00B050"/>
              </a:solidFill>
              <a:prstDash val="solid"/>
            </a:ln>
          </c:spPr>
          <c:marker>
            <c:symbol val="none"/>
          </c:marker>
          <c:cat>
            <c:numRef>
              <c:f>'D:\EIGENE DATEIEN\Projekte\US-EU book\EIGENE DATEIEN\123\[EU27 ag trade with US and world.xlsx]Summary'!$B$3:$N$3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'D:\EIGENE DATEIEN\Projekte\US-EU book\EIGENE DATEIEN\123\[EU27 ag trade with US and world.xlsx]Summary'!$B$6:$N$6</c:f>
              <c:numCache>
                <c:formatCode>General</c:formatCode>
                <c:ptCount val="13"/>
                <c:pt idx="0">
                  <c:v>1964.8004959999998</c:v>
                </c:pt>
                <c:pt idx="1">
                  <c:v>2397.9942589999991</c:v>
                </c:pt>
                <c:pt idx="2">
                  <c:v>3781.6710759999996</c:v>
                </c:pt>
                <c:pt idx="3">
                  <c:v>4291.2963420000005</c:v>
                </c:pt>
                <c:pt idx="4">
                  <c:v>4806.8343449999993</c:v>
                </c:pt>
                <c:pt idx="5">
                  <c:v>5329.6422320000065</c:v>
                </c:pt>
                <c:pt idx="6">
                  <c:v>6463.1189270000004</c:v>
                </c:pt>
                <c:pt idx="7">
                  <c:v>5673.6868080000004</c:v>
                </c:pt>
                <c:pt idx="8">
                  <c:v>3794.4239310000012</c:v>
                </c:pt>
                <c:pt idx="9">
                  <c:v>4722.1429440000065</c:v>
                </c:pt>
                <c:pt idx="10">
                  <c:v>4827.9570669999994</c:v>
                </c:pt>
                <c:pt idx="11">
                  <c:v>5139.0392179999999</c:v>
                </c:pt>
                <c:pt idx="12">
                  <c:v>6706.0878449999991</c:v>
                </c:pt>
              </c:numCache>
            </c:numRef>
          </c:val>
        </c:ser>
        <c:marker val="1"/>
        <c:axId val="83101568"/>
        <c:axId val="83103104"/>
      </c:lineChart>
      <c:catAx>
        <c:axId val="83101568"/>
        <c:scaling>
          <c:orientation val="minMax"/>
        </c:scaling>
        <c:axPos val="b"/>
        <c:numFmt formatCode="General" sourceLinked="1"/>
        <c:tickLblPos val="nextTo"/>
        <c:txPr>
          <a:bodyPr rot="-2040000"/>
          <a:lstStyle/>
          <a:p>
            <a:pPr>
              <a:defRPr sz="1200" b="1"/>
            </a:pPr>
            <a:endParaRPr lang="de-DE"/>
          </a:p>
        </c:txPr>
        <c:crossAx val="83103104"/>
        <c:crosses val="autoZero"/>
        <c:auto val="1"/>
        <c:lblAlgn val="ctr"/>
        <c:lblOffset val="100"/>
        <c:tickLblSkip val="1"/>
      </c:catAx>
      <c:valAx>
        <c:axId val="83103104"/>
        <c:scaling>
          <c:orientation val="minMax"/>
        </c:scaling>
        <c:axPos val="l"/>
        <c:majorGridlines/>
        <c:title>
          <c:tx>
            <c:rich>
              <a:bodyPr rot="0" vert="horz"/>
              <a:lstStyle/>
              <a:p>
                <a:pPr>
                  <a:defRPr sz="1200" b="1"/>
                </a:pPr>
                <a:r>
                  <a:rPr lang="en-US" sz="1200" b="1" dirty="0" smtClean="0"/>
                  <a:t>billion </a:t>
                </a:r>
                <a:r>
                  <a:rPr lang="en-US" sz="1200" b="1" dirty="0"/>
                  <a:t>EUR</a:t>
                </a:r>
              </a:p>
            </c:rich>
          </c:tx>
          <c:layout>
            <c:manualLayout>
              <c:xMode val="edge"/>
              <c:yMode val="edge"/>
              <c:x val="2.7777777777778078E-3"/>
              <c:y val="1.8627879848352681E-4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1200" b="1"/>
            </a:pPr>
            <a:endParaRPr lang="de-DE"/>
          </a:p>
        </c:txPr>
        <c:crossAx val="83101568"/>
        <c:crosses val="autoZero"/>
        <c:crossBetween val="between"/>
        <c:dispUnits>
          <c:builtInUnit val="thousands"/>
        </c:dispUnits>
      </c:valAx>
    </c:plotArea>
    <c:plotVisOnly val="1"/>
    <c:dispBlanksAs val="gap"/>
  </c:chart>
  <c:spPr>
    <a:ln>
      <a:solidFill>
        <a:srgbClr val="000000"/>
      </a:solidFill>
    </a:ln>
  </c:sp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0.10309</cdr:x>
      <cdr:y>0.875</cdr:y>
    </cdr:from>
    <cdr:to>
      <cdr:x>0.35536</cdr:x>
      <cdr:y>0.99761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762000" y="3733800"/>
          <a:ext cx="1864613" cy="523220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vertOverflow="clip" wrap="none" rtlCol="0">
          <a:spAutoFit/>
        </a:bodyPr>
        <a:lstStyle xmlns:a="http://schemas.openxmlformats.org/drawingml/2006/main"/>
        <a:p xmlns:a="http://schemas.openxmlformats.org/drawingml/2006/main">
          <a:pPr algn="ctr"/>
          <a:r>
            <a:rPr lang="en-GB" sz="1400" b="1" dirty="0" smtClean="0">
              <a:solidFill>
                <a:schemeClr val="tx1"/>
              </a:solidFill>
              <a:latin typeface="+mn-lt"/>
            </a:rPr>
            <a:t>Agricultural products</a:t>
          </a:r>
          <a:br>
            <a:rPr lang="en-GB" sz="1400" b="1" dirty="0" smtClean="0">
              <a:solidFill>
                <a:schemeClr val="tx1"/>
              </a:solidFill>
              <a:latin typeface="+mn-lt"/>
            </a:rPr>
          </a:br>
          <a:r>
            <a:rPr lang="en-GB" sz="1400" b="1" dirty="0" smtClean="0">
              <a:solidFill>
                <a:schemeClr val="tx1"/>
              </a:solidFill>
              <a:latin typeface="+mn-lt"/>
            </a:rPr>
            <a:t>and food</a:t>
          </a:r>
        </a:p>
      </cdr:txBody>
    </cdr:sp>
  </cdr:relSizeAnchor>
  <cdr:relSizeAnchor xmlns:cdr="http://schemas.openxmlformats.org/drawingml/2006/chartDrawing">
    <cdr:from>
      <cdr:x>0.41237</cdr:x>
      <cdr:y>0.875</cdr:y>
    </cdr:from>
    <cdr:to>
      <cdr:x>0.61856</cdr:x>
      <cdr:y>0.94713</cdr:y>
    </cdr:to>
    <cdr:sp macro="" textlink="">
      <cdr:nvSpPr>
        <cdr:cNvPr id="3" name="Textfeld 1"/>
        <cdr:cNvSpPr txBox="1"/>
      </cdr:nvSpPr>
      <cdr:spPr>
        <a:xfrm xmlns:a="http://schemas.openxmlformats.org/drawingml/2006/main">
          <a:off x="3048000" y="3733800"/>
          <a:ext cx="1524000" cy="307777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Times New Roman"/>
            </a:defRPr>
          </a:lvl1pPr>
          <a:lvl2pPr marL="457200" indent="0">
            <a:defRPr sz="1100">
              <a:latin typeface="Times New Roman"/>
            </a:defRPr>
          </a:lvl2pPr>
          <a:lvl3pPr marL="914400" indent="0">
            <a:defRPr sz="1100">
              <a:latin typeface="Times New Roman"/>
            </a:defRPr>
          </a:lvl3pPr>
          <a:lvl4pPr marL="1371600" indent="0">
            <a:defRPr sz="1100">
              <a:latin typeface="Times New Roman"/>
            </a:defRPr>
          </a:lvl4pPr>
          <a:lvl5pPr marL="1828800" indent="0">
            <a:defRPr sz="1100">
              <a:latin typeface="Times New Roman"/>
            </a:defRPr>
          </a:lvl5pPr>
          <a:lvl6pPr marL="2286000" indent="0">
            <a:defRPr sz="1100">
              <a:latin typeface="Times New Roman"/>
            </a:defRPr>
          </a:lvl6pPr>
          <a:lvl7pPr marL="2743200" indent="0">
            <a:defRPr sz="1100">
              <a:latin typeface="Times New Roman"/>
            </a:defRPr>
          </a:lvl7pPr>
          <a:lvl8pPr marL="3200400" indent="0">
            <a:defRPr sz="1100">
              <a:latin typeface="Times New Roman"/>
            </a:defRPr>
          </a:lvl8pPr>
          <a:lvl9pPr marL="3657600" indent="0">
            <a:defRPr sz="1100">
              <a:latin typeface="Times New Roman"/>
            </a:defRPr>
          </a:lvl9pPr>
        </a:lstStyle>
        <a:p xmlns:a="http://schemas.openxmlformats.org/drawingml/2006/main">
          <a:pPr algn="ctr"/>
          <a:r>
            <a:rPr lang="en-GB" sz="1400" b="1" dirty="0" smtClean="0">
              <a:solidFill>
                <a:srgbClr val="000000"/>
              </a:solidFill>
              <a:latin typeface="Times New Roman"/>
            </a:rPr>
            <a:t>Manufactures</a:t>
          </a:r>
        </a:p>
      </cdr:txBody>
    </cdr:sp>
  </cdr:relSizeAnchor>
  <cdr:relSizeAnchor xmlns:cdr="http://schemas.openxmlformats.org/drawingml/2006/chartDrawing">
    <cdr:from>
      <cdr:x>0.73196</cdr:x>
      <cdr:y>0.875</cdr:y>
    </cdr:from>
    <cdr:to>
      <cdr:x>0.93814</cdr:x>
      <cdr:y>0.94713</cdr:y>
    </cdr:to>
    <cdr:sp macro="" textlink="">
      <cdr:nvSpPr>
        <cdr:cNvPr id="4" name="Textfeld 1"/>
        <cdr:cNvSpPr txBox="1"/>
      </cdr:nvSpPr>
      <cdr:spPr>
        <a:xfrm xmlns:a="http://schemas.openxmlformats.org/drawingml/2006/main">
          <a:off x="5410208" y="3733800"/>
          <a:ext cx="1523991" cy="307793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Times New Roman"/>
            </a:defRPr>
          </a:lvl1pPr>
          <a:lvl2pPr marL="457200" indent="0">
            <a:defRPr sz="1100">
              <a:latin typeface="Times New Roman"/>
            </a:defRPr>
          </a:lvl2pPr>
          <a:lvl3pPr marL="914400" indent="0">
            <a:defRPr sz="1100">
              <a:latin typeface="Times New Roman"/>
            </a:defRPr>
          </a:lvl3pPr>
          <a:lvl4pPr marL="1371600" indent="0">
            <a:defRPr sz="1100">
              <a:latin typeface="Times New Roman"/>
            </a:defRPr>
          </a:lvl4pPr>
          <a:lvl5pPr marL="1828800" indent="0">
            <a:defRPr sz="1100">
              <a:latin typeface="Times New Roman"/>
            </a:defRPr>
          </a:lvl5pPr>
          <a:lvl6pPr marL="2286000" indent="0">
            <a:defRPr sz="1100">
              <a:latin typeface="Times New Roman"/>
            </a:defRPr>
          </a:lvl6pPr>
          <a:lvl7pPr marL="2743200" indent="0">
            <a:defRPr sz="1100">
              <a:latin typeface="Times New Roman"/>
            </a:defRPr>
          </a:lvl7pPr>
          <a:lvl8pPr marL="3200400" indent="0">
            <a:defRPr sz="1100">
              <a:latin typeface="Times New Roman"/>
            </a:defRPr>
          </a:lvl8pPr>
          <a:lvl9pPr marL="3657600" indent="0">
            <a:defRPr sz="1100">
              <a:latin typeface="Times New Roman"/>
            </a:defRPr>
          </a:lvl9pPr>
        </a:lstStyle>
        <a:p xmlns:a="http://schemas.openxmlformats.org/drawingml/2006/main">
          <a:pPr algn="ctr"/>
          <a:r>
            <a:rPr lang="en-GB" sz="1400" b="1" dirty="0" smtClean="0">
              <a:solidFill>
                <a:srgbClr val="000000"/>
              </a:solidFill>
              <a:latin typeface="Times New Roman"/>
            </a:rPr>
            <a:t>Services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0.7551</cdr:x>
      <cdr:y>0.13115</cdr:y>
    </cdr:from>
    <cdr:to>
      <cdr:x>0.89553</cdr:x>
      <cdr:y>0.1963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5638785" y="619605"/>
          <a:ext cx="1048685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rtlCol="0">
          <a:spAutoFit/>
        </a:bodyPr>
        <a:lstStyle xmlns:a="http://schemas.openxmlformats.org/drawingml/2006/main"/>
        <a:p xmlns:a="http://schemas.openxmlformats.org/drawingml/2006/main">
          <a:r>
            <a:rPr lang="en-GB" sz="1400" b="1" dirty="0" smtClean="0">
              <a:solidFill>
                <a:srgbClr val="336699"/>
              </a:solidFill>
              <a:latin typeface="+mn-lt"/>
            </a:rPr>
            <a:t>EU exports</a:t>
          </a:r>
        </a:p>
      </cdr:txBody>
    </cdr:sp>
  </cdr:relSizeAnchor>
  <cdr:relSizeAnchor xmlns:cdr="http://schemas.openxmlformats.org/drawingml/2006/chartDrawing">
    <cdr:from>
      <cdr:x>0.18367</cdr:x>
      <cdr:y>0.39344</cdr:y>
    </cdr:from>
    <cdr:to>
      <cdr:x>0.32797</cdr:x>
      <cdr:y>0.45859</cdr:y>
    </cdr:to>
    <cdr:sp macro="" textlink="">
      <cdr:nvSpPr>
        <cdr:cNvPr id="3" name="Textfeld 2"/>
        <cdr:cNvSpPr txBox="1"/>
      </cdr:nvSpPr>
      <cdr:spPr>
        <a:xfrm xmlns:a="http://schemas.openxmlformats.org/drawingml/2006/main">
          <a:off x="1371574" y="1858768"/>
          <a:ext cx="1077539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rtlCol="0">
          <a:spAutoFit/>
        </a:bodyPr>
        <a:lstStyle xmlns:a="http://schemas.openxmlformats.org/drawingml/2006/main"/>
        <a:p xmlns:a="http://schemas.openxmlformats.org/drawingml/2006/main">
          <a:r>
            <a:rPr lang="en-GB" sz="1400" b="1" dirty="0" smtClean="0">
              <a:solidFill>
                <a:srgbClr val="FF0000"/>
              </a:solidFill>
              <a:latin typeface="+mn-lt"/>
            </a:rPr>
            <a:t>EU imports</a:t>
          </a:r>
        </a:p>
      </cdr:txBody>
    </cdr:sp>
  </cdr:relSizeAnchor>
  <cdr:relSizeAnchor xmlns:cdr="http://schemas.openxmlformats.org/drawingml/2006/chartDrawing">
    <cdr:from>
      <cdr:x>0.2551</cdr:x>
      <cdr:y>0.68852</cdr:y>
    </cdr:from>
    <cdr:to>
      <cdr:x>0.48225</cdr:x>
      <cdr:y>0.75367</cdr:y>
    </cdr:to>
    <cdr:sp macro="" textlink="">
      <cdr:nvSpPr>
        <cdr:cNvPr id="4" name="Textfeld 3"/>
        <cdr:cNvSpPr txBox="1"/>
      </cdr:nvSpPr>
      <cdr:spPr>
        <a:xfrm xmlns:a="http://schemas.openxmlformats.org/drawingml/2006/main">
          <a:off x="1904985" y="3252844"/>
          <a:ext cx="1696298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rtlCol="0">
          <a:spAutoFit/>
        </a:bodyPr>
        <a:lstStyle xmlns:a="http://schemas.openxmlformats.org/drawingml/2006/main"/>
        <a:p xmlns:a="http://schemas.openxmlformats.org/drawingml/2006/main">
          <a:r>
            <a:rPr lang="en-GB" sz="1400" b="1" dirty="0" smtClean="0">
              <a:solidFill>
                <a:srgbClr val="00B050"/>
              </a:solidFill>
              <a:latin typeface="+mn-lt"/>
            </a:rPr>
            <a:t>trade surplus of EU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8FF8A35-CF14-47D2-9AD0-2F73C152B16D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4272199-F680-4536-BDA4-0F289E029095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994AA0-1767-4185-942F-10BB308405BA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/>
          <p:nvPr userDrawn="1"/>
        </p:nvSpPr>
        <p:spPr bwMode="auto">
          <a:xfrm>
            <a:off x="0" y="2819400"/>
            <a:ext cx="9144000" cy="29718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40000"/>
                  <a:lumOff val="60000"/>
                  <a:alpha val="50000"/>
                </a:schemeClr>
              </a:gs>
              <a:gs pos="50000">
                <a:schemeClr val="bg1">
                  <a:lumMod val="95000"/>
                  <a:shade val="30000"/>
                  <a:satMod val="115000"/>
                  <a:tint val="44500"/>
                  <a:satMod val="160000"/>
                </a:schemeClr>
              </a:gs>
              <a:gs pos="100000">
                <a:schemeClr val="bg1">
                  <a:lumMod val="95000"/>
                  <a:shade val="30000"/>
                  <a:satMod val="115000"/>
                  <a:tint val="23500"/>
                  <a:satMod val="160000"/>
                </a:schemeClr>
              </a:gs>
            </a:gsLst>
            <a:lin ang="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>
              <a:defRPr/>
            </a:pPr>
            <a:endParaRPr lang="en-GB"/>
          </a:p>
        </p:txBody>
      </p:sp>
      <p:sp>
        <p:nvSpPr>
          <p:cNvPr id="3" name="Rectangle 8"/>
          <p:cNvSpPr/>
          <p:nvPr userDrawn="1"/>
        </p:nvSpPr>
        <p:spPr bwMode="auto">
          <a:xfrm flipV="1">
            <a:off x="0" y="838200"/>
            <a:ext cx="9144000" cy="76200"/>
          </a:xfrm>
          <a:prstGeom prst="rect">
            <a:avLst/>
          </a:prstGeom>
          <a:gradFill flip="none" rotWithShape="1">
            <a:gsLst>
              <a:gs pos="50000">
                <a:srgbClr val="336699"/>
              </a:gs>
              <a:gs pos="50000">
                <a:srgbClr val="3366CC">
                  <a:tint val="44500"/>
                  <a:satMod val="160000"/>
                </a:srgbClr>
              </a:gs>
              <a:gs pos="100000">
                <a:srgbClr val="3366CC">
                  <a:tint val="23500"/>
                  <a:satMod val="160000"/>
                </a:srgbClr>
              </a:gs>
            </a:gsLst>
            <a:lin ang="27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8"/>
          <p:cNvSpPr/>
          <p:nvPr userDrawn="1"/>
        </p:nvSpPr>
        <p:spPr bwMode="auto">
          <a:xfrm flipV="1">
            <a:off x="0" y="2514600"/>
            <a:ext cx="9144000" cy="76200"/>
          </a:xfrm>
          <a:prstGeom prst="rect">
            <a:avLst/>
          </a:prstGeom>
          <a:gradFill flip="none" rotWithShape="1">
            <a:gsLst>
              <a:gs pos="50000">
                <a:srgbClr val="336699"/>
              </a:gs>
              <a:gs pos="50000">
                <a:srgbClr val="3366CC">
                  <a:tint val="44500"/>
                  <a:satMod val="160000"/>
                </a:srgbClr>
              </a:gs>
              <a:gs pos="100000">
                <a:srgbClr val="3366CC">
                  <a:tint val="23500"/>
                  <a:satMod val="160000"/>
                </a:srgbClr>
              </a:gs>
            </a:gsLst>
            <a:lin ang="27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6" name="Grafik 13" descr="AdW Siegel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990600"/>
            <a:ext cx="161468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feld 6"/>
          <p:cNvSpPr txBox="1"/>
          <p:nvPr userDrawn="1"/>
        </p:nvSpPr>
        <p:spPr>
          <a:xfrm>
            <a:off x="3733800" y="1143000"/>
            <a:ext cx="4792662" cy="113184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GB" sz="2400" b="1" dirty="0">
                <a:solidFill>
                  <a:srgbClr val="336699"/>
                </a:solidFill>
                <a:latin typeface="Arial" pitchFamily="34" charset="0"/>
                <a:cs typeface="Arial" pitchFamily="34" charset="0"/>
              </a:rPr>
              <a:t>Akademie </a:t>
            </a:r>
            <a:r>
              <a:rPr lang="en-GB" sz="2400" b="1" dirty="0" err="1">
                <a:solidFill>
                  <a:srgbClr val="336699"/>
                </a:solidFill>
                <a:latin typeface="Arial" pitchFamily="34" charset="0"/>
                <a:cs typeface="Arial" pitchFamily="34" charset="0"/>
              </a:rPr>
              <a:t>der</a:t>
            </a:r>
            <a:r>
              <a:rPr lang="en-GB" sz="2400" b="1" dirty="0">
                <a:solidFill>
                  <a:srgbClr val="3366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400" b="1" dirty="0" err="1">
                <a:solidFill>
                  <a:srgbClr val="336699"/>
                </a:solidFill>
                <a:latin typeface="Arial" pitchFamily="34" charset="0"/>
                <a:cs typeface="Arial" pitchFamily="34" charset="0"/>
              </a:rPr>
              <a:t>Wissenschaften</a:t>
            </a:r>
            <a:r>
              <a:rPr lang="en-GB" sz="2400" b="1" dirty="0">
                <a:solidFill>
                  <a:srgbClr val="336699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GB" sz="2400" b="1" dirty="0">
                <a:solidFill>
                  <a:srgbClr val="336699"/>
                </a:solidFill>
                <a:latin typeface="Arial" pitchFamily="34" charset="0"/>
                <a:cs typeface="Arial" pitchFamily="34" charset="0"/>
              </a:rPr>
            </a:br>
            <a:r>
              <a:rPr lang="en-GB" sz="2400" b="1" dirty="0" err="1">
                <a:solidFill>
                  <a:srgbClr val="336699"/>
                </a:solidFill>
                <a:latin typeface="Arial" pitchFamily="34" charset="0"/>
                <a:cs typeface="Arial" pitchFamily="34" charset="0"/>
              </a:rPr>
              <a:t>zu</a:t>
            </a:r>
            <a:r>
              <a:rPr lang="en-GB" sz="2400" b="1" dirty="0">
                <a:solidFill>
                  <a:srgbClr val="336699"/>
                </a:solidFill>
                <a:latin typeface="Arial" pitchFamily="34" charset="0"/>
                <a:cs typeface="Arial" pitchFamily="34" charset="0"/>
              </a:rPr>
              <a:t> Göttingen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153400" cy="9906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077200" cy="4876800"/>
          </a:xfrm>
        </p:spPr>
        <p:txBody>
          <a:bodyPr/>
          <a:lstStyle>
            <a:lvl1pPr marL="360000">
              <a:defRPr/>
            </a:lvl1pPr>
            <a:lvl2pPr>
              <a:spcBef>
                <a:spcPts val="0"/>
              </a:spcBef>
              <a:spcAft>
                <a:spcPts val="600"/>
              </a:spcAft>
              <a:defRPr/>
            </a:lvl2pPr>
            <a:lvl3pPr>
              <a:buFont typeface="Courier New" pitchFamily="49" charset="0"/>
              <a:buChar char="o"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1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477000"/>
            <a:ext cx="9144000" cy="381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</p:pic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7543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1534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6" name="Rectangle 9"/>
          <p:cNvSpPr>
            <a:spLocks noChangeArrowheads="1"/>
          </p:cNvSpPr>
          <p:nvPr userDrawn="1"/>
        </p:nvSpPr>
        <p:spPr bwMode="auto">
          <a:xfrm>
            <a:off x="0" y="6553200"/>
            <a:ext cx="9144000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>
            <a:spAutoFit/>
          </a:bodyPr>
          <a:lstStyle/>
          <a:p>
            <a:pPr algn="ctr">
              <a:defRPr/>
            </a:pPr>
            <a:r>
              <a:rPr lang="en-US" sz="1000" dirty="0">
                <a:solidFill>
                  <a:schemeClr val="bg1"/>
                </a:solidFill>
                <a:latin typeface="Calibri" pitchFamily="34" charset="0"/>
              </a:rPr>
              <a:t>Stefan Tangermann, </a:t>
            </a:r>
            <a:r>
              <a:rPr lang="en-US" sz="1000" dirty="0" smtClean="0">
                <a:solidFill>
                  <a:schemeClr val="bg1"/>
                </a:solidFill>
                <a:latin typeface="Calibri" pitchFamily="34" charset="0"/>
              </a:rPr>
              <a:t>Akademie</a:t>
            </a:r>
            <a:r>
              <a:rPr lang="en-US" sz="1000" baseline="0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en-US" sz="1000" baseline="0" dirty="0" err="1" smtClean="0">
                <a:solidFill>
                  <a:schemeClr val="bg1"/>
                </a:solidFill>
                <a:latin typeface="Calibri" pitchFamily="34" charset="0"/>
              </a:rPr>
              <a:t>der</a:t>
            </a:r>
            <a:r>
              <a:rPr lang="en-US" sz="1000" baseline="0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en-US" sz="1000" baseline="0" dirty="0" err="1" smtClean="0">
                <a:solidFill>
                  <a:schemeClr val="bg1"/>
                </a:solidFill>
                <a:latin typeface="Calibri" pitchFamily="34" charset="0"/>
              </a:rPr>
              <a:t>Wissenschaften</a:t>
            </a:r>
            <a:r>
              <a:rPr lang="en-US" sz="1000" baseline="0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en-US" sz="1000" baseline="0" dirty="0" err="1" smtClean="0">
                <a:solidFill>
                  <a:schemeClr val="bg1"/>
                </a:solidFill>
                <a:latin typeface="Calibri" pitchFamily="34" charset="0"/>
              </a:rPr>
              <a:t>zu</a:t>
            </a:r>
            <a:r>
              <a:rPr lang="en-US" sz="1000" baseline="0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en-US" sz="1000" dirty="0" smtClean="0">
                <a:solidFill>
                  <a:schemeClr val="bg1"/>
                </a:solidFill>
                <a:latin typeface="Calibri" pitchFamily="34" charset="0"/>
              </a:rPr>
              <a:t>Göttingen</a:t>
            </a:r>
            <a:endParaRPr lang="en-US" sz="10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7" name="Rectangle 97"/>
          <p:cNvSpPr>
            <a:spLocks noChangeArrowheads="1"/>
          </p:cNvSpPr>
          <p:nvPr userDrawn="1"/>
        </p:nvSpPr>
        <p:spPr bwMode="auto">
          <a:xfrm>
            <a:off x="8496300" y="6461125"/>
            <a:ext cx="647700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>
            <a:spAutoFit/>
          </a:bodyPr>
          <a:lstStyle/>
          <a:p>
            <a:pPr algn="ctr">
              <a:defRPr/>
            </a:pPr>
            <a:fld id="{27D28A5B-DAF3-46D7-AE12-2FC28A70EF5B}" type="slidenum">
              <a:rPr lang="en-US" sz="2000" b="1">
                <a:solidFill>
                  <a:schemeClr val="bg1"/>
                </a:solidFill>
                <a:latin typeface="Calibri" pitchFamily="34" charset="0"/>
              </a:rPr>
              <a:pPr algn="ctr">
                <a:defRPr/>
              </a:pPr>
              <a:t>‹Nr.›</a:t>
            </a:fld>
            <a:endParaRPr lang="en-US" sz="20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13" name="Picture 51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8153400" cy="990600"/>
          </a:xfrm>
          <a:prstGeom prst="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0"/>
          </a:gradFill>
          <a:ln w="9525">
            <a:noFill/>
            <a:miter lim="800000"/>
            <a:headEnd/>
            <a:tailEnd/>
          </a:ln>
        </p:spPr>
      </p:pic>
      <p:pic>
        <p:nvPicPr>
          <p:cNvPr id="9" name="Grafik 13" descr="AdW Siegel.JPG"/>
          <p:cNvPicPr>
            <a:picLocks noChangeAspect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175192" y="76200"/>
            <a:ext cx="96880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7" r:id="rId2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Calibri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973BD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973BD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973BD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973BD"/>
          </a:solidFill>
          <a:latin typeface="Arial" charset="0"/>
        </a:defRPr>
      </a:lvl9pPr>
    </p:titleStyle>
    <p:bodyStyle>
      <a:lvl1pPr marL="358775" indent="-358775" algn="l" rtl="0" eaLnBrk="0" fontAlgn="base" hangingPunct="0">
        <a:spcBef>
          <a:spcPts val="1800"/>
        </a:spcBef>
        <a:spcAft>
          <a:spcPts val="600"/>
        </a:spcAft>
        <a:buChar char="•"/>
        <a:defRPr sz="2800" b="1">
          <a:solidFill>
            <a:srgbClr val="3366CC"/>
          </a:solidFill>
          <a:latin typeface="Calibri" pitchFamily="34" charset="0"/>
          <a:ea typeface="+mn-ea"/>
          <a:cs typeface="+mn-cs"/>
        </a:defRPr>
      </a:lvl1pPr>
      <a:lvl2pPr marL="719138" indent="-358775" algn="l" rtl="0" eaLnBrk="0" fontAlgn="base" hangingPunct="0">
        <a:spcBef>
          <a:spcPts val="600"/>
        </a:spcBef>
        <a:spcAft>
          <a:spcPts val="1200"/>
        </a:spcAft>
        <a:buChar char="–"/>
        <a:defRPr sz="2400" b="1">
          <a:solidFill>
            <a:srgbClr val="3366CC"/>
          </a:solidFill>
          <a:latin typeface="Calibri" pitchFamily="34" charset="0"/>
        </a:defRPr>
      </a:lvl2pPr>
      <a:lvl3pPr marL="1079500" indent="-358775" algn="l" rtl="0" eaLnBrk="0" fontAlgn="base" hangingPunct="0">
        <a:spcBef>
          <a:spcPts val="600"/>
        </a:spcBef>
        <a:spcAft>
          <a:spcPts val="600"/>
        </a:spcAft>
        <a:buChar char="•"/>
        <a:defRPr sz="2000" b="1">
          <a:solidFill>
            <a:srgbClr val="3366CC"/>
          </a:solidFill>
          <a:latin typeface="Calibri" pitchFamily="34" charset="0"/>
        </a:defRPr>
      </a:lvl3pPr>
      <a:lvl4pPr marL="1439863" indent="-358775" algn="l" rtl="0" eaLnBrk="0" fontAlgn="base" hangingPunct="0">
        <a:spcBef>
          <a:spcPts val="600"/>
        </a:spcBef>
        <a:spcAft>
          <a:spcPts val="600"/>
        </a:spcAft>
        <a:buChar char="–"/>
        <a:defRPr sz="2000" b="1">
          <a:solidFill>
            <a:srgbClr val="3366CC"/>
          </a:solidFill>
          <a:latin typeface="Calibri" pitchFamily="34" charset="0"/>
        </a:defRPr>
      </a:lvl4pPr>
      <a:lvl5pPr marL="2057400" indent="-457200" algn="l" rtl="0" eaLnBrk="0" fontAlgn="base" hangingPunct="0">
        <a:spcBef>
          <a:spcPts val="1200"/>
        </a:spcBef>
        <a:spcAft>
          <a:spcPts val="1200"/>
        </a:spcAft>
        <a:buChar char="»"/>
        <a:defRPr sz="2000" b="1">
          <a:solidFill>
            <a:srgbClr val="3366CC"/>
          </a:solidFill>
          <a:latin typeface="Calibri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8"/>
          <p:cNvSpPr>
            <a:spLocks noGrp="1" noChangeArrowheads="1"/>
          </p:cNvSpPr>
          <p:nvPr>
            <p:ph type="ctrTitle" idx="4294967295"/>
          </p:nvPr>
        </p:nvSpPr>
        <p:spPr>
          <a:xfrm>
            <a:off x="-152400" y="2895600"/>
            <a:ext cx="9144000" cy="2895600"/>
          </a:xfrm>
        </p:spPr>
        <p:txBody>
          <a:bodyPr lIns="90488" tIns="44450" rIns="90488" bIns="44450"/>
          <a:lstStyle/>
          <a:p>
            <a:pPr>
              <a:defRPr/>
            </a:pPr>
            <a:r>
              <a:rPr lang="de-DE" sz="4000" dirty="0" err="1" smtClean="0">
                <a:solidFill>
                  <a:srgbClr val="336699"/>
                </a:solidFill>
              </a:rPr>
              <a:t>Opportunities</a:t>
            </a:r>
            <a:r>
              <a:rPr lang="de-DE" sz="4000" dirty="0" smtClean="0">
                <a:solidFill>
                  <a:srgbClr val="336699"/>
                </a:solidFill>
              </a:rPr>
              <a:t> </a:t>
            </a:r>
            <a:r>
              <a:rPr lang="de-DE" sz="4000" dirty="0" err="1" smtClean="0">
                <a:solidFill>
                  <a:srgbClr val="336699"/>
                </a:solidFill>
              </a:rPr>
              <a:t>and</a:t>
            </a:r>
            <a:r>
              <a:rPr lang="de-DE" sz="4000" dirty="0" smtClean="0">
                <a:solidFill>
                  <a:srgbClr val="336699"/>
                </a:solidFill>
              </a:rPr>
              <a:t> </a:t>
            </a:r>
            <a:r>
              <a:rPr lang="de-DE" sz="4000" dirty="0" err="1" smtClean="0">
                <a:solidFill>
                  <a:srgbClr val="336699"/>
                </a:solidFill>
              </a:rPr>
              <a:t>Risks</a:t>
            </a:r>
            <a:r>
              <a:rPr lang="de-DE" sz="4000" dirty="0" smtClean="0">
                <a:solidFill>
                  <a:srgbClr val="336699"/>
                </a:solidFill>
              </a:rPr>
              <a:t> </a:t>
            </a:r>
            <a:br>
              <a:rPr lang="de-DE" sz="4000" dirty="0" smtClean="0">
                <a:solidFill>
                  <a:srgbClr val="336699"/>
                </a:solidFill>
              </a:rPr>
            </a:br>
            <a:r>
              <a:rPr lang="de-DE" sz="4000" dirty="0" err="1" smtClean="0">
                <a:solidFill>
                  <a:srgbClr val="336699"/>
                </a:solidFill>
              </a:rPr>
              <a:t>of</a:t>
            </a:r>
            <a:r>
              <a:rPr lang="de-DE" sz="4000" dirty="0" smtClean="0">
                <a:solidFill>
                  <a:srgbClr val="336699"/>
                </a:solidFill>
              </a:rPr>
              <a:t> a </a:t>
            </a:r>
            <a:r>
              <a:rPr lang="de-DE" sz="4000" dirty="0" err="1" smtClean="0">
                <a:solidFill>
                  <a:srgbClr val="336699"/>
                </a:solidFill>
              </a:rPr>
              <a:t>Transatlantic</a:t>
            </a:r>
            <a:r>
              <a:rPr lang="de-DE" sz="4000" dirty="0" smtClean="0">
                <a:solidFill>
                  <a:srgbClr val="336699"/>
                </a:solidFill>
              </a:rPr>
              <a:t> Trade </a:t>
            </a:r>
            <a:r>
              <a:rPr lang="de-DE" sz="4000" dirty="0" err="1" smtClean="0">
                <a:solidFill>
                  <a:srgbClr val="336699"/>
                </a:solidFill>
              </a:rPr>
              <a:t>and</a:t>
            </a:r>
            <a:r>
              <a:rPr lang="de-DE" sz="4000" dirty="0" smtClean="0">
                <a:solidFill>
                  <a:srgbClr val="336699"/>
                </a:solidFill>
              </a:rPr>
              <a:t> Investment </a:t>
            </a:r>
            <a:r>
              <a:rPr lang="de-DE" sz="4000" dirty="0" err="1" smtClean="0">
                <a:solidFill>
                  <a:srgbClr val="336699"/>
                </a:solidFill>
              </a:rPr>
              <a:t>Partnership</a:t>
            </a:r>
            <a:r>
              <a:rPr lang="de-DE" sz="4000" dirty="0" smtClean="0">
                <a:solidFill>
                  <a:srgbClr val="336699"/>
                </a:solidFill>
              </a:rPr>
              <a:t>: </a:t>
            </a:r>
            <a:br>
              <a:rPr lang="de-DE" sz="4000" dirty="0" smtClean="0">
                <a:solidFill>
                  <a:srgbClr val="336699"/>
                </a:solidFill>
              </a:rPr>
            </a:br>
            <a:r>
              <a:rPr lang="de-DE" sz="4000" dirty="0" smtClean="0">
                <a:solidFill>
                  <a:srgbClr val="336699"/>
                </a:solidFill>
              </a:rPr>
              <a:t>Will Food </a:t>
            </a:r>
            <a:r>
              <a:rPr lang="de-DE" sz="4000" dirty="0" err="1" smtClean="0">
                <a:solidFill>
                  <a:srgbClr val="336699"/>
                </a:solidFill>
              </a:rPr>
              <a:t>and</a:t>
            </a:r>
            <a:r>
              <a:rPr lang="de-DE" sz="4000" dirty="0" smtClean="0">
                <a:solidFill>
                  <a:srgbClr val="336699"/>
                </a:solidFill>
              </a:rPr>
              <a:t> </a:t>
            </a:r>
            <a:r>
              <a:rPr lang="de-DE" sz="4000" dirty="0" err="1" smtClean="0">
                <a:solidFill>
                  <a:srgbClr val="336699"/>
                </a:solidFill>
              </a:rPr>
              <a:t>Agriculture</a:t>
            </a:r>
            <a:r>
              <a:rPr lang="de-DE" sz="4000" dirty="0" smtClean="0">
                <a:solidFill>
                  <a:srgbClr val="336699"/>
                </a:solidFill>
              </a:rPr>
              <a:t> </a:t>
            </a:r>
            <a:br>
              <a:rPr lang="de-DE" sz="4000" dirty="0" smtClean="0">
                <a:solidFill>
                  <a:srgbClr val="336699"/>
                </a:solidFill>
              </a:rPr>
            </a:br>
            <a:r>
              <a:rPr lang="de-DE" sz="4000" dirty="0" err="1" smtClean="0">
                <a:solidFill>
                  <a:srgbClr val="336699"/>
                </a:solidFill>
              </a:rPr>
              <a:t>Be</a:t>
            </a:r>
            <a:r>
              <a:rPr lang="de-DE" sz="4000" dirty="0" smtClean="0">
                <a:solidFill>
                  <a:srgbClr val="336699"/>
                </a:solidFill>
              </a:rPr>
              <a:t> a </a:t>
            </a:r>
            <a:r>
              <a:rPr lang="de-DE" sz="4000" dirty="0" err="1" smtClean="0">
                <a:solidFill>
                  <a:srgbClr val="336699"/>
                </a:solidFill>
              </a:rPr>
              <a:t>Stumbling</a:t>
            </a:r>
            <a:r>
              <a:rPr lang="de-DE" sz="4000" dirty="0" smtClean="0">
                <a:solidFill>
                  <a:srgbClr val="336699"/>
                </a:solidFill>
              </a:rPr>
              <a:t> Bloc?</a:t>
            </a:r>
            <a:endParaRPr lang="en-GB" sz="4000" dirty="0" smtClean="0">
              <a:solidFill>
                <a:srgbClr val="336699"/>
              </a:solidFill>
            </a:endParaRPr>
          </a:p>
        </p:txBody>
      </p:sp>
      <p:sp>
        <p:nvSpPr>
          <p:cNvPr id="3075" name="Rectangle 10"/>
          <p:cNvSpPr>
            <a:spLocks noChangeArrowheads="1"/>
          </p:cNvSpPr>
          <p:nvPr/>
        </p:nvSpPr>
        <p:spPr bwMode="auto">
          <a:xfrm>
            <a:off x="0" y="6248400"/>
            <a:ext cx="9144000" cy="458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>
              <a:defRPr/>
            </a:pPr>
            <a:r>
              <a:rPr lang="en-GB" b="1" dirty="0" smtClean="0">
                <a:solidFill>
                  <a:srgbClr val="33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Learned Society of the Czech Republic, Prague, 21 April 2015</a:t>
            </a:r>
            <a:endParaRPr lang="en-GB" b="1" dirty="0">
              <a:solidFill>
                <a:srgbClr val="3366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5" name="Rectangle 8"/>
          <p:cNvSpPr txBox="1">
            <a:spLocks noChangeArrowheads="1"/>
          </p:cNvSpPr>
          <p:nvPr/>
        </p:nvSpPr>
        <p:spPr bwMode="auto">
          <a:xfrm>
            <a:off x="0" y="228600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>
              <a:defRPr/>
            </a:pPr>
            <a:r>
              <a:rPr lang="en-GB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+mj-ea"/>
                <a:cs typeface="Estrangelo Edessa" pitchFamily="66"/>
              </a:rPr>
              <a:t/>
            </a:r>
            <a:br>
              <a:rPr lang="en-GB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+mj-ea"/>
                <a:cs typeface="Estrangelo Edessa" pitchFamily="66"/>
              </a:rPr>
            </a:br>
            <a:r>
              <a:rPr lang="en-GB" sz="2000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Estrangelo Edessa" pitchFamily="66"/>
              </a:rPr>
              <a:t/>
            </a:r>
            <a:br>
              <a:rPr lang="en-GB" sz="2000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Estrangelo Edessa" pitchFamily="66"/>
              </a:rPr>
            </a:br>
            <a:endParaRPr lang="en-GB" sz="2000" kern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+mj-ea"/>
              <a:cs typeface="Estrangelo Edessa" pitchFamily="66"/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4343400" y="228600"/>
            <a:ext cx="30344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rgbClr val="336699"/>
                </a:solidFill>
                <a:latin typeface="Arial" pitchFamily="34" charset="0"/>
                <a:cs typeface="Arial" pitchFamily="34" charset="0"/>
              </a:rPr>
              <a:t>Stefan Tangermann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Germans don't trust US standards</a:t>
            </a:r>
            <a:endParaRPr lang="en-GB" dirty="0"/>
          </a:p>
        </p:txBody>
      </p:sp>
      <p:pic>
        <p:nvPicPr>
          <p:cNvPr id="46082" name="Picture 2" descr="Americans, Germans Prefer Own Standard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1295400"/>
            <a:ext cx="5105400" cy="5072358"/>
          </a:xfrm>
          <a:prstGeom prst="rect">
            <a:avLst/>
          </a:prstGeom>
          <a:noFill/>
        </p:spPr>
      </p:pic>
      <p:sp>
        <p:nvSpPr>
          <p:cNvPr id="5" name="Ellipse 4"/>
          <p:cNvSpPr/>
          <p:nvPr/>
        </p:nvSpPr>
        <p:spPr bwMode="auto">
          <a:xfrm>
            <a:off x="6324600" y="3733800"/>
            <a:ext cx="533400" cy="152400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/>
          </a:ln>
          <a:effectLst/>
        </p:spPr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Will Food and Agriculture </a:t>
            </a:r>
            <a:br>
              <a:rPr lang="en-GB" dirty="0" smtClean="0"/>
            </a:br>
            <a:r>
              <a:rPr lang="en-GB" dirty="0" smtClean="0"/>
              <a:t>Be a Stumbling Bloc for TTIP?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There are a number of issues related to food and agriculture that could get in the way of finding an agreement in the TTIP negotiations, including</a:t>
            </a:r>
          </a:p>
          <a:p>
            <a:pPr lvl="1"/>
            <a:r>
              <a:rPr lang="en-GB" dirty="0" smtClean="0"/>
              <a:t>"chlorine chicken"</a:t>
            </a:r>
          </a:p>
          <a:p>
            <a:pPr lvl="1"/>
            <a:r>
              <a:rPr lang="en-GB" dirty="0" smtClean="0"/>
              <a:t>free trade in GMO products</a:t>
            </a:r>
          </a:p>
          <a:p>
            <a:pPr lvl="1"/>
            <a:r>
              <a:rPr lang="en-GB" dirty="0" smtClean="0"/>
              <a:t>hormone treated beef</a:t>
            </a:r>
          </a:p>
          <a:p>
            <a:pPr lvl="1"/>
            <a:r>
              <a:rPr lang="en-GB" dirty="0" smtClean="0"/>
              <a:t>p</a:t>
            </a:r>
            <a:r>
              <a:rPr lang="en-GB" dirty="0" smtClean="0"/>
              <a:t>rotection </a:t>
            </a:r>
            <a:r>
              <a:rPr lang="en-GB" dirty="0" smtClean="0"/>
              <a:t>of Geographical Indications for traditional foods</a:t>
            </a:r>
          </a:p>
          <a:p>
            <a:r>
              <a:rPr lang="en-GB" dirty="0" smtClean="0"/>
              <a:t>Are fears regarding these issues justified?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295400" y="2057400"/>
            <a:ext cx="6858000" cy="3886200"/>
          </a:xfrm>
        </p:spPr>
        <p:txBody>
          <a:bodyPr/>
          <a:lstStyle/>
          <a:p>
            <a:pPr marL="515575" indent="-514350">
              <a:lnSpc>
                <a:spcPct val="150000"/>
              </a:lnSpc>
              <a:spcBef>
                <a:spcPts val="2400"/>
              </a:spcBef>
              <a:buFont typeface="+mj-lt"/>
              <a:buAutoNum type="arabicPeriod" startAt="2"/>
            </a:pPr>
            <a:r>
              <a:rPr lang="en-GB" sz="3200" dirty="0" smtClean="0"/>
              <a:t>EU-US Trade Relations in Agriculture: </a:t>
            </a:r>
            <a:br>
              <a:rPr lang="en-GB" sz="3200" dirty="0" smtClean="0"/>
            </a:br>
            <a:r>
              <a:rPr lang="en-GB" sz="3200" dirty="0" smtClean="0"/>
              <a:t>50 Years of Conflicts and Convergence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EU-US Conflicts on Agricultural Policy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5181600"/>
          </a:xfrm>
        </p:spPr>
        <p:txBody>
          <a:bodyPr/>
          <a:lstStyle/>
          <a:p>
            <a:r>
              <a:rPr lang="en-GB" dirty="0" smtClean="0"/>
              <a:t>Since formation of the EEC (1968) and establishment of the Common Agricultural Policy (1962) there were frequent conflicts in EU-US agricultural trade</a:t>
            </a:r>
          </a:p>
          <a:p>
            <a:r>
              <a:rPr lang="en-GB" dirty="0" smtClean="0"/>
              <a:t>Example: "Chicken War" of 1963:</a:t>
            </a:r>
          </a:p>
          <a:p>
            <a:pPr lvl="1"/>
            <a:r>
              <a:rPr lang="en-GB" dirty="0" smtClean="0"/>
              <a:t>EEC introduces higher tariffs on chicken imports</a:t>
            </a:r>
          </a:p>
          <a:p>
            <a:pPr lvl="1"/>
            <a:r>
              <a:rPr lang="en-GB" dirty="0" smtClean="0"/>
              <a:t>US imposes retaliatory tariffs on VW pick-ups and Cognac</a:t>
            </a:r>
          </a:p>
          <a:p>
            <a:r>
              <a:rPr lang="en-GB" dirty="0" smtClean="0"/>
              <a:t>Example GATT negotiations:</a:t>
            </a:r>
          </a:p>
          <a:p>
            <a:pPr lvl="1"/>
            <a:r>
              <a:rPr lang="en-GB" dirty="0" smtClean="0"/>
              <a:t>liberalization of global trade failed because of agriculture</a:t>
            </a:r>
          </a:p>
          <a:p>
            <a:pPr lvl="1"/>
            <a:r>
              <a:rPr lang="en-GB" dirty="0" smtClean="0"/>
              <a:t>until the Uruguay Round (1986-94) achieved a breakthrough (WTO Agreement on Agriculture) after tough negotiations between the US and the EU ("Blair House" agreements)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Background: </a:t>
            </a:r>
            <a:br>
              <a:rPr lang="en-GB" dirty="0" smtClean="0"/>
            </a:br>
            <a:r>
              <a:rPr lang="en-GB" dirty="0" smtClean="0"/>
              <a:t>EU provides much more farm support than US</a:t>
            </a:r>
            <a:endParaRPr lang="en-GB" dirty="0"/>
          </a:p>
        </p:txBody>
      </p:sp>
      <p:sp>
        <p:nvSpPr>
          <p:cNvPr id="12" name="Inhaltsplatzhalter 2"/>
          <p:cNvSpPr>
            <a:spLocks noGrp="1"/>
          </p:cNvSpPr>
          <p:nvPr>
            <p:ph idx="1"/>
          </p:nvPr>
        </p:nvSpPr>
        <p:spPr>
          <a:xfrm>
            <a:off x="0" y="5410200"/>
            <a:ext cx="9144000" cy="990600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GB" sz="2400" dirty="0" smtClean="0"/>
              <a:t>Since early 1990s </a:t>
            </a:r>
            <a:r>
              <a:rPr lang="en-GB" sz="2400" dirty="0" smtClean="0"/>
              <a:t>there were reforms </a:t>
            </a:r>
            <a:r>
              <a:rPr lang="en-GB" sz="2400" dirty="0" smtClean="0"/>
              <a:t>of farm policy in US and EU</a:t>
            </a:r>
          </a:p>
          <a:p>
            <a:pPr>
              <a:spcBef>
                <a:spcPts val="600"/>
              </a:spcBef>
            </a:pPr>
            <a:r>
              <a:rPr lang="en-GB" sz="2400" dirty="0" smtClean="0"/>
              <a:t>farm support reduced, less market distortions: partial convergence</a:t>
            </a:r>
            <a:endParaRPr lang="en-GB" sz="2400" dirty="0"/>
          </a:p>
        </p:txBody>
      </p:sp>
      <p:graphicFrame>
        <p:nvGraphicFramePr>
          <p:cNvPr id="4" name="Chart 16"/>
          <p:cNvGraphicFramePr>
            <a:graphicFrameLocks/>
          </p:cNvGraphicFramePr>
          <p:nvPr/>
        </p:nvGraphicFramePr>
        <p:xfrm>
          <a:off x="381000" y="1905000"/>
          <a:ext cx="388620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Diagramm 5"/>
          <p:cNvGraphicFramePr/>
          <p:nvPr/>
        </p:nvGraphicFramePr>
        <p:xfrm>
          <a:off x="4648200" y="1905000"/>
          <a:ext cx="4163704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feld 7"/>
          <p:cNvSpPr txBox="1"/>
          <p:nvPr/>
        </p:nvSpPr>
        <p:spPr>
          <a:xfrm>
            <a:off x="457200" y="1066800"/>
            <a:ext cx="8077200" cy="579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900"/>
              </a:lnSpc>
            </a:pPr>
            <a:r>
              <a:rPr lang="en-GB" sz="1800" b="1" dirty="0" smtClean="0">
                <a:solidFill>
                  <a:srgbClr val="3366CC"/>
                </a:solidFill>
                <a:latin typeface="+mj-lt"/>
              </a:rPr>
              <a:t>Indicator PSE% (Producer Support Estimate)</a:t>
            </a:r>
            <a:br>
              <a:rPr lang="en-GB" sz="1800" b="1" dirty="0" smtClean="0">
                <a:solidFill>
                  <a:srgbClr val="3366CC"/>
                </a:solidFill>
                <a:latin typeface="+mj-lt"/>
              </a:rPr>
            </a:br>
            <a:r>
              <a:rPr lang="en-GB" sz="1800" b="1" dirty="0" smtClean="0">
                <a:solidFill>
                  <a:srgbClr val="3366CC"/>
                </a:solidFill>
                <a:latin typeface="+mj-lt"/>
              </a:rPr>
              <a:t>Share of government support in farm revenue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381000" y="5029200"/>
            <a:ext cx="3886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 smtClean="0">
                <a:latin typeface="+mn-lt"/>
              </a:rPr>
              <a:t>Source: Josling and Tangermann (forthcoming)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  <p:bldGraphic spid="6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EU agricultural tariffs remain high</a:t>
            </a:r>
            <a:endParaRPr lang="en-GB" dirty="0"/>
          </a:p>
        </p:txBody>
      </p:sp>
      <p:graphicFrame>
        <p:nvGraphicFramePr>
          <p:cNvPr id="4" name="Diagramm 3"/>
          <p:cNvGraphicFramePr/>
          <p:nvPr/>
        </p:nvGraphicFramePr>
        <p:xfrm>
          <a:off x="152401" y="1676400"/>
          <a:ext cx="4419599" cy="46345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Diagramm 4"/>
          <p:cNvGraphicFramePr/>
          <p:nvPr/>
        </p:nvGraphicFramePr>
        <p:xfrm>
          <a:off x="4648200" y="1676400"/>
          <a:ext cx="4375245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feld 5"/>
          <p:cNvSpPr txBox="1"/>
          <p:nvPr/>
        </p:nvSpPr>
        <p:spPr>
          <a:xfrm>
            <a:off x="152400" y="6248400"/>
            <a:ext cx="3886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 smtClean="0">
                <a:latin typeface="+mn-lt"/>
              </a:rPr>
              <a:t>Source: Josling and Tangermann (forthcoming)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1150029" y="1143000"/>
            <a:ext cx="29630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 smtClean="0">
                <a:solidFill>
                  <a:srgbClr val="3366CC"/>
                </a:solidFill>
                <a:latin typeface="+mj-lt"/>
              </a:rPr>
              <a:t>Average tariffs for individual</a:t>
            </a:r>
            <a:br>
              <a:rPr lang="en-GB" sz="1600" b="1" dirty="0" smtClean="0">
                <a:solidFill>
                  <a:srgbClr val="3366CC"/>
                </a:solidFill>
                <a:latin typeface="+mj-lt"/>
              </a:rPr>
            </a:br>
            <a:r>
              <a:rPr lang="en-GB" sz="1600" b="1" dirty="0" smtClean="0">
                <a:solidFill>
                  <a:srgbClr val="3366CC"/>
                </a:solidFill>
                <a:latin typeface="+mj-lt"/>
              </a:rPr>
              <a:t>product groups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5448331" y="1143000"/>
            <a:ext cx="27158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 smtClean="0">
                <a:solidFill>
                  <a:srgbClr val="3366CC"/>
                </a:solidFill>
                <a:latin typeface="+mj-lt"/>
              </a:rPr>
              <a:t>Maximum tariffs within</a:t>
            </a:r>
            <a:br>
              <a:rPr lang="en-GB" sz="1600" b="1" dirty="0" smtClean="0">
                <a:solidFill>
                  <a:srgbClr val="3366CC"/>
                </a:solidFill>
                <a:latin typeface="+mj-lt"/>
              </a:rPr>
            </a:br>
            <a:r>
              <a:rPr lang="en-GB" sz="1600" b="1" dirty="0" smtClean="0">
                <a:solidFill>
                  <a:srgbClr val="3366CC"/>
                </a:solidFill>
                <a:latin typeface="+mj-lt"/>
              </a:rPr>
              <a:t>individual product groups</a:t>
            </a:r>
          </a:p>
        </p:txBody>
      </p:sp>
      <p:sp>
        <p:nvSpPr>
          <p:cNvPr id="10" name="Ellipse 9"/>
          <p:cNvSpPr/>
          <p:nvPr/>
        </p:nvSpPr>
        <p:spPr bwMode="auto">
          <a:xfrm>
            <a:off x="4724400" y="1905000"/>
            <a:ext cx="381000" cy="762000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/>
          </a:ln>
          <a:effectLst/>
        </p:spPr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9" grpId="0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Bu there are also non-tariff </a:t>
            </a:r>
            <a:r>
              <a:rPr lang="en-GB" dirty="0" smtClean="0"/>
              <a:t>measures (NTM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143000"/>
            <a:ext cx="8077200" cy="510540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GB" dirty="0" smtClean="0"/>
              <a:t>NTM are regulatory measures that impede imports as they differ from country to country</a:t>
            </a:r>
          </a:p>
          <a:p>
            <a:pPr>
              <a:spcBef>
                <a:spcPts val="600"/>
              </a:spcBef>
            </a:pPr>
            <a:r>
              <a:rPr lang="en-GB" dirty="0" smtClean="0"/>
              <a:t>Many NTM are indispensible</a:t>
            </a:r>
            <a:br>
              <a:rPr lang="en-GB" dirty="0" smtClean="0"/>
            </a:br>
            <a:r>
              <a:rPr lang="en-GB" dirty="0" smtClean="0"/>
              <a:t>(e.g. import ban for animal products from countries with foot and mouth disease)</a:t>
            </a:r>
          </a:p>
          <a:p>
            <a:pPr>
              <a:spcBef>
                <a:spcPts val="600"/>
              </a:spcBef>
            </a:pPr>
            <a:r>
              <a:rPr lang="en-GB" dirty="0" smtClean="0"/>
              <a:t>Many divergences of regulatory measures have only historical reasons (path dependency), e.g.</a:t>
            </a:r>
          </a:p>
          <a:p>
            <a:pPr lvl="1"/>
            <a:r>
              <a:rPr lang="en-GB" dirty="0" smtClean="0"/>
              <a:t>turn-signal </a:t>
            </a:r>
            <a:r>
              <a:rPr lang="en-GB" dirty="0" smtClean="0"/>
              <a:t>indicators </a:t>
            </a:r>
            <a:r>
              <a:rPr lang="en-GB" dirty="0" smtClean="0"/>
              <a:t>have to be yellow in EU, red in US</a:t>
            </a:r>
          </a:p>
          <a:p>
            <a:pPr lvl="1"/>
            <a:r>
              <a:rPr lang="en-GB" dirty="0" smtClean="0"/>
              <a:t>regulations regarding cover of cans for spraying cream differ between EU and US</a:t>
            </a:r>
          </a:p>
          <a:p>
            <a:pPr>
              <a:spcBef>
                <a:spcPts val="0"/>
              </a:spcBef>
              <a:buNone/>
            </a:pPr>
            <a:r>
              <a:rPr lang="en-GB" dirty="0" smtClean="0"/>
              <a:t>	... and this creates unnecessary costs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Quantitative significance of NTM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28600" y="1066800"/>
            <a:ext cx="8077200" cy="914400"/>
          </a:xfrm>
        </p:spPr>
        <p:txBody>
          <a:bodyPr/>
          <a:lstStyle/>
          <a:p>
            <a:pPr algn="ctr">
              <a:buNone/>
            </a:pPr>
            <a:r>
              <a:rPr lang="en-GB" dirty="0" smtClean="0"/>
              <a:t>	Tariff equivalents of NTM in EU and US</a:t>
            </a:r>
            <a:br>
              <a:rPr lang="en-GB" dirty="0" smtClean="0"/>
            </a:br>
            <a:r>
              <a:rPr lang="en-GB" dirty="0" smtClean="0"/>
              <a:t>are larger than average tariffs</a:t>
            </a:r>
            <a:endParaRPr lang="en-GB" dirty="0"/>
          </a:p>
        </p:txBody>
      </p:sp>
      <p:graphicFrame>
        <p:nvGraphicFramePr>
          <p:cNvPr id="4" name="Diagramm 3"/>
          <p:cNvGraphicFramePr/>
          <p:nvPr/>
        </p:nvGraphicFramePr>
        <p:xfrm>
          <a:off x="762000" y="1905000"/>
          <a:ext cx="73914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152400" y="6172200"/>
            <a:ext cx="2057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 smtClean="0">
                <a:latin typeface="+mn-lt"/>
              </a:rPr>
              <a:t>Source: Ecorys (2009)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Convergence in agricultural </a:t>
            </a:r>
            <a:r>
              <a:rPr lang="en-GB" dirty="0" err="1" smtClean="0"/>
              <a:t>polcies</a:t>
            </a:r>
            <a:r>
              <a:rPr lang="en-GB" dirty="0" smtClean="0"/>
              <a:t>,</a:t>
            </a:r>
            <a:br>
              <a:rPr lang="en-GB" dirty="0" smtClean="0"/>
            </a:br>
            <a:r>
              <a:rPr lang="en-GB" dirty="0" smtClean="0"/>
              <a:t>Divergence in NTM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828800"/>
            <a:ext cx="8305800" cy="4419600"/>
          </a:xfrm>
        </p:spPr>
        <p:txBody>
          <a:bodyPr/>
          <a:lstStyle/>
          <a:p>
            <a:r>
              <a:rPr lang="en-GB" dirty="0" smtClean="0"/>
              <a:t>EU-US conflicts on tariffs, subsidies for agricultural products have been largely resolved through WTO Agreement on Agriculture and farm policy reforms</a:t>
            </a:r>
          </a:p>
          <a:p>
            <a:pPr>
              <a:spcBef>
                <a:spcPts val="2400"/>
              </a:spcBef>
            </a:pPr>
            <a:r>
              <a:rPr lang="en-GB" dirty="0" smtClean="0"/>
              <a:t>But conflicts regarding regulatory measures have intensified significantly </a:t>
            </a:r>
            <a:br>
              <a:rPr lang="en-GB" dirty="0" smtClean="0"/>
            </a:br>
            <a:r>
              <a:rPr lang="en-GB" dirty="0" smtClean="0"/>
              <a:t>(food safety, food </a:t>
            </a:r>
            <a:r>
              <a:rPr lang="en-GB" dirty="0" err="1" smtClean="0"/>
              <a:t>labeling</a:t>
            </a:r>
            <a:r>
              <a:rPr lang="en-GB" dirty="0" smtClean="0"/>
              <a:t>, ...)</a:t>
            </a:r>
          </a:p>
          <a:p>
            <a:pPr lvl="1">
              <a:buNone/>
            </a:pPr>
            <a:endParaRPr lang="en-GB" dirty="0" smtClean="0"/>
          </a:p>
          <a:p>
            <a:pPr lvl="1"/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EU agricultural and food exports to US </a:t>
            </a:r>
            <a:br>
              <a:rPr lang="en-GB" dirty="0" smtClean="0"/>
            </a:br>
            <a:r>
              <a:rPr lang="en-GB" dirty="0" smtClean="0"/>
              <a:t>are larger than imports from US</a:t>
            </a:r>
            <a:endParaRPr lang="en-GB" dirty="0"/>
          </a:p>
        </p:txBody>
      </p:sp>
      <p:graphicFrame>
        <p:nvGraphicFramePr>
          <p:cNvPr id="4" name="Diagramm 3"/>
          <p:cNvGraphicFramePr/>
          <p:nvPr/>
        </p:nvGraphicFramePr>
        <p:xfrm>
          <a:off x="533400" y="1371600"/>
          <a:ext cx="74676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feld 5"/>
          <p:cNvSpPr txBox="1"/>
          <p:nvPr/>
        </p:nvSpPr>
        <p:spPr>
          <a:xfrm>
            <a:off x="152400" y="6248400"/>
            <a:ext cx="3886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 smtClean="0">
                <a:latin typeface="+mn-lt"/>
              </a:rPr>
              <a:t>Source: Josling and Tangermann (forthcoming)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Outline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76400"/>
            <a:ext cx="8077200" cy="4572000"/>
          </a:xfrm>
        </p:spPr>
        <p:txBody>
          <a:bodyPr/>
          <a:lstStyle/>
          <a:p>
            <a:pPr marL="515575" indent="-514350">
              <a:spcBef>
                <a:spcPts val="2400"/>
              </a:spcBef>
              <a:buFont typeface="+mj-lt"/>
              <a:buAutoNum type="arabicPeriod"/>
            </a:pPr>
            <a:r>
              <a:rPr lang="en-GB" dirty="0" smtClean="0"/>
              <a:t>Regional Trade Agreements: </a:t>
            </a:r>
            <a:br>
              <a:rPr lang="en-GB" dirty="0" smtClean="0"/>
            </a:br>
            <a:r>
              <a:rPr lang="en-GB" dirty="0" smtClean="0"/>
              <a:t>Is TTIP a Special Case?</a:t>
            </a:r>
          </a:p>
          <a:p>
            <a:pPr marL="515575" indent="-514350">
              <a:spcBef>
                <a:spcPts val="2400"/>
              </a:spcBef>
              <a:buFont typeface="+mj-lt"/>
              <a:buAutoNum type="arabicPeriod"/>
            </a:pPr>
            <a:r>
              <a:rPr lang="en-GB" dirty="0" smtClean="0"/>
              <a:t>EU-US Trade Relations in Agriculture:</a:t>
            </a:r>
            <a:br>
              <a:rPr lang="en-GB" dirty="0" smtClean="0"/>
            </a:br>
            <a:r>
              <a:rPr lang="en-GB" dirty="0" smtClean="0"/>
              <a:t>50 Years of Conflicts and Convergence</a:t>
            </a:r>
          </a:p>
          <a:p>
            <a:pPr marL="515575" indent="-514350">
              <a:spcBef>
                <a:spcPts val="2400"/>
              </a:spcBef>
              <a:buFont typeface="+mj-lt"/>
              <a:buAutoNum type="arabicPeriod"/>
            </a:pPr>
            <a:r>
              <a:rPr lang="en-GB" dirty="0" smtClean="0"/>
              <a:t>Negotiating Positions in the TTIP Negotiations</a:t>
            </a:r>
          </a:p>
          <a:p>
            <a:pPr marL="515575" indent="-514350">
              <a:spcBef>
                <a:spcPts val="2400"/>
              </a:spcBef>
              <a:buFont typeface="+mj-lt"/>
              <a:buAutoNum type="arabicPeriod"/>
            </a:pPr>
            <a:r>
              <a:rPr lang="en-GB" dirty="0" smtClean="0"/>
              <a:t>Conceivable Landing Zones for a TTIP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676400" y="2209800"/>
            <a:ext cx="6781800" cy="4038600"/>
          </a:xfrm>
        </p:spPr>
        <p:txBody>
          <a:bodyPr/>
          <a:lstStyle/>
          <a:p>
            <a:pPr marL="515575" indent="-514350">
              <a:lnSpc>
                <a:spcPct val="150000"/>
              </a:lnSpc>
              <a:spcBef>
                <a:spcPts val="2400"/>
              </a:spcBef>
              <a:buFont typeface="+mj-lt"/>
              <a:buAutoNum type="arabicPeriod" startAt="3"/>
            </a:pPr>
            <a:r>
              <a:rPr lang="en-GB" sz="3200" dirty="0" smtClean="0"/>
              <a:t>Negotiating Positions</a:t>
            </a:r>
            <a:br>
              <a:rPr lang="en-GB" sz="3200" dirty="0" smtClean="0"/>
            </a:br>
            <a:r>
              <a:rPr lang="en-GB" sz="3200" dirty="0" smtClean="0"/>
              <a:t>in the TTIP Negotiations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Will TTIP bring an end </a:t>
            </a:r>
            <a:br>
              <a:rPr lang="en-GB" dirty="0" smtClean="0"/>
            </a:br>
            <a:r>
              <a:rPr lang="en-GB" dirty="0" smtClean="0"/>
              <a:t>to EU-US conflicts in agriculture?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524000"/>
            <a:ext cx="8077200" cy="47244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GB" dirty="0" smtClean="0"/>
              <a:t>Against the historical background, negotiations on free trade in food and agricultural products between the EU and the US </a:t>
            </a:r>
            <a:r>
              <a:rPr lang="en-GB" dirty="0" smtClean="0"/>
              <a:t>are</a:t>
            </a:r>
            <a:r>
              <a:rPr lang="en-GB" dirty="0" smtClean="0"/>
              <a:t> </a:t>
            </a:r>
            <a:r>
              <a:rPr lang="en-GB" dirty="0" smtClean="0"/>
              <a:t>a courageous </a:t>
            </a:r>
            <a:r>
              <a:rPr lang="en-GB" dirty="0" smtClean="0"/>
              <a:t>endeavour</a:t>
            </a:r>
            <a:endParaRPr lang="en-GB" dirty="0" smtClean="0"/>
          </a:p>
          <a:p>
            <a:pPr>
              <a:spcBef>
                <a:spcPts val="1200"/>
              </a:spcBef>
            </a:pPr>
            <a:r>
              <a:rPr lang="en-GB" dirty="0" smtClean="0"/>
              <a:t>Complete elimination of tariffs will be difficult</a:t>
            </a:r>
          </a:p>
          <a:p>
            <a:pPr>
              <a:spcBef>
                <a:spcPts val="1200"/>
              </a:spcBef>
            </a:pPr>
            <a:r>
              <a:rPr lang="en-GB" dirty="0" smtClean="0"/>
              <a:t>But reduction of regulatory divergences (NTM) will be even more difficult</a:t>
            </a:r>
          </a:p>
          <a:p>
            <a:pPr>
              <a:spcBef>
                <a:spcPts val="1200"/>
              </a:spcBef>
              <a:buNone/>
            </a:pPr>
            <a:r>
              <a:rPr lang="en-GB" dirty="0" smtClean="0"/>
              <a:t>	... and that is focus of public </a:t>
            </a:r>
            <a:r>
              <a:rPr lang="en-GB" dirty="0" smtClean="0"/>
              <a:t>attention</a:t>
            </a:r>
            <a:endParaRPr lang="en-GB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"Free trade" and NTM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066800"/>
            <a:ext cx="8077200" cy="5181600"/>
          </a:xfrm>
        </p:spPr>
        <p:txBody>
          <a:bodyPr/>
          <a:lstStyle/>
          <a:p>
            <a:r>
              <a:rPr lang="en-GB" dirty="0" smtClean="0"/>
              <a:t>Reduction of NTM in bilateral EU-US trade is a central aim of TTIP</a:t>
            </a:r>
          </a:p>
          <a:p>
            <a:r>
              <a:rPr lang="en-GB" dirty="0" smtClean="0"/>
              <a:t>This will take the form of reducing regulatory divergences, but not eliminating regulatory measures</a:t>
            </a:r>
          </a:p>
          <a:p>
            <a:r>
              <a:rPr lang="en-GB" dirty="0" smtClean="0"/>
              <a:t>"free trade" under RTAs (and TTIP) does not imply complete opening-up of borders</a:t>
            </a:r>
          </a:p>
          <a:p>
            <a:r>
              <a:rPr lang="en-GB" dirty="0" smtClean="0"/>
              <a:t>Which NTM are reduced is a matter of negotiations, there is no automatic result, </a:t>
            </a:r>
            <a:br>
              <a:rPr lang="en-GB" dirty="0" smtClean="0"/>
            </a:br>
            <a:r>
              <a:rPr lang="en-GB" dirty="0" smtClean="0"/>
              <a:t>no firm requirement in the WTO</a:t>
            </a:r>
          </a:p>
          <a:p>
            <a:pPr>
              <a:buNone/>
            </a:pPr>
            <a:r>
              <a:rPr lang="en-GB" dirty="0" smtClean="0"/>
              <a:t>	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NTM and the international trading regime 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WTO Agreement on the Application of Sanitary and Phytosanitary Measures (SPS) </a:t>
            </a:r>
            <a:br>
              <a:rPr lang="en-GB" dirty="0" smtClean="0"/>
            </a:br>
            <a:r>
              <a:rPr lang="en-GB" dirty="0" smtClean="0"/>
              <a:t>requires among others</a:t>
            </a:r>
          </a:p>
          <a:p>
            <a:pPr lvl="1"/>
            <a:r>
              <a:rPr lang="en-GB" dirty="0" smtClean="0"/>
              <a:t>measures must be based on scientific evidence</a:t>
            </a:r>
          </a:p>
          <a:p>
            <a:pPr lvl="1"/>
            <a:r>
              <a:rPr lang="en-GB" dirty="0" smtClean="0"/>
              <a:t>measures should be based on international standards</a:t>
            </a:r>
            <a:br>
              <a:rPr lang="en-GB" dirty="0" smtClean="0"/>
            </a:br>
            <a:r>
              <a:rPr lang="en-GB" dirty="0" smtClean="0"/>
              <a:t>(e.g. CODEX)</a:t>
            </a:r>
          </a:p>
          <a:p>
            <a:r>
              <a:rPr lang="en-GB" dirty="0" smtClean="0"/>
              <a:t>WTO Agreement on Technical Barriers to Trade (TBT)</a:t>
            </a:r>
          </a:p>
          <a:p>
            <a:r>
              <a:rPr lang="en-GB" dirty="0" smtClean="0"/>
              <a:t>WTO Agreement on Trade Related Aspects of Intellectual Property Rights (TRIPS)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case of beef hormones (1)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 the US, use of hormones as growth promoters in beef fattening is permitted,</a:t>
            </a:r>
            <a:br>
              <a:rPr lang="en-GB" dirty="0" smtClean="0"/>
            </a:br>
            <a:r>
              <a:rPr lang="en-GB" dirty="0" smtClean="0"/>
              <a:t>hormones are used in ~ 90% of large cattle herds</a:t>
            </a:r>
          </a:p>
          <a:p>
            <a:r>
              <a:rPr lang="en-GB" dirty="0" smtClean="0"/>
              <a:t>In the EU, use of hormones in cattle feed is banned since 1989 (after cases of illness in Italy and decline in consumption of veal meat)</a:t>
            </a:r>
          </a:p>
          <a:p>
            <a:r>
              <a:rPr lang="en-GB" dirty="0" smtClean="0"/>
              <a:t>US have launched dispute cases against EU in GATT and WTO; decision: EU has not conducted appropriate risk assessment, should not block imports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case of beef hormones (2)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US imposed punitive tariffs on imports from EU</a:t>
            </a:r>
          </a:p>
          <a:p>
            <a:r>
              <a:rPr lang="en-GB" dirty="0" smtClean="0"/>
              <a:t>Dispute </a:t>
            </a:r>
            <a:r>
              <a:rPr lang="en-GB" dirty="0" smtClean="0"/>
              <a:t>was </a:t>
            </a:r>
            <a:r>
              <a:rPr lang="en-GB" dirty="0" smtClean="0"/>
              <a:t>then settled</a:t>
            </a:r>
            <a:r>
              <a:rPr lang="en-GB" dirty="0" smtClean="0"/>
              <a:t>: EU continues to block imports of hormone treated beef, but opened up tariff rate quota for hormone-free beef imports</a:t>
            </a:r>
          </a:p>
          <a:p>
            <a:r>
              <a:rPr lang="en-GB" dirty="0" smtClean="0"/>
              <a:t>Scientific studies cannot prove any risks related to hormone treated beef – but also not contrary</a:t>
            </a:r>
          </a:p>
          <a:p>
            <a:r>
              <a:rPr lang="en-GB" dirty="0" smtClean="0"/>
              <a:t>US continues to push for opening up of EU markets for imports of hormone treated beef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case of GMO crops (1)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28600" y="1066800"/>
            <a:ext cx="8458200" cy="518160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GB" dirty="0" smtClean="0"/>
              <a:t>In US, GMOs are used on ~ 90% of area planted to maize, soybeans and cotton</a:t>
            </a:r>
          </a:p>
          <a:p>
            <a:pPr>
              <a:spcBef>
                <a:spcPts val="600"/>
              </a:spcBef>
            </a:pPr>
            <a:r>
              <a:rPr lang="en-GB" dirty="0" smtClean="0"/>
              <a:t>EU has approved import of more than 50 varieties of GM crops for </a:t>
            </a:r>
            <a:r>
              <a:rPr lang="en-GB" u="sng" dirty="0" smtClean="0">
                <a:solidFill>
                  <a:srgbClr val="FF0000"/>
                </a:solidFill>
              </a:rPr>
              <a:t>use</a:t>
            </a:r>
            <a:r>
              <a:rPr lang="en-GB" dirty="0" smtClean="0"/>
              <a:t> (mainly in feed)</a:t>
            </a:r>
          </a:p>
          <a:p>
            <a:pPr>
              <a:spcBef>
                <a:spcPts val="600"/>
              </a:spcBef>
              <a:buNone/>
            </a:pPr>
            <a:r>
              <a:rPr lang="en-GB" dirty="0" smtClean="0"/>
              <a:t>	... but process of approval is slow, even after EFSA has decided positively</a:t>
            </a:r>
          </a:p>
          <a:p>
            <a:pPr>
              <a:spcBef>
                <a:spcPts val="600"/>
              </a:spcBef>
            </a:pPr>
            <a:r>
              <a:rPr lang="en-GB" dirty="0" smtClean="0"/>
              <a:t>EU has approved only two GM varieties for </a:t>
            </a:r>
            <a:r>
              <a:rPr lang="en-GB" u="sng" dirty="0" smtClean="0">
                <a:solidFill>
                  <a:srgbClr val="FF0000"/>
                </a:solidFill>
              </a:rPr>
              <a:t>planting </a:t>
            </a:r>
            <a:r>
              <a:rPr lang="en-GB" dirty="0" smtClean="0"/>
              <a:t>(maize MON810, potato </a:t>
            </a:r>
            <a:r>
              <a:rPr lang="en-GB" dirty="0" err="1" smtClean="0"/>
              <a:t>Amflora</a:t>
            </a:r>
            <a:r>
              <a:rPr lang="en-GB" dirty="0" smtClean="0"/>
              <a:t>)</a:t>
            </a:r>
          </a:p>
          <a:p>
            <a:pPr>
              <a:spcBef>
                <a:spcPts val="600"/>
              </a:spcBef>
              <a:buNone/>
            </a:pPr>
            <a:r>
              <a:rPr lang="en-GB" dirty="0" smtClean="0"/>
              <a:t>	... and Member States can ban planting even after positive vote of EU Commission (based on positive decision of EFSA), on purely political grounds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case of GMO crops (2)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US has brought WTO case against EU (2003) and largely won the case, but does not pursue it</a:t>
            </a:r>
          </a:p>
          <a:p>
            <a:r>
              <a:rPr lang="en-GB" dirty="0" smtClean="0"/>
              <a:t>US pushes for acceleration of EU approval process for </a:t>
            </a:r>
            <a:r>
              <a:rPr lang="en-GB" u="sng" dirty="0" smtClean="0">
                <a:solidFill>
                  <a:srgbClr val="FF0000"/>
                </a:solidFill>
              </a:rPr>
              <a:t>use</a:t>
            </a:r>
          </a:p>
          <a:p>
            <a:pPr>
              <a:buNone/>
            </a:pPr>
            <a:r>
              <a:rPr lang="en-GB" dirty="0" smtClean="0"/>
              <a:t>	... but has, for the time being, largely given up on hopes to achieve EU approval for </a:t>
            </a:r>
            <a:r>
              <a:rPr lang="en-GB" u="sng" dirty="0" smtClean="0">
                <a:solidFill>
                  <a:srgbClr val="FF0000"/>
                </a:solidFill>
              </a:rPr>
              <a:t>planting</a:t>
            </a:r>
            <a:endParaRPr lang="en-GB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case of "chlorine chicken" (1)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143000"/>
            <a:ext cx="8077200" cy="5105400"/>
          </a:xfrm>
        </p:spPr>
        <p:txBody>
          <a:bodyPr/>
          <a:lstStyle/>
          <a:p>
            <a:r>
              <a:rPr lang="en-GB" dirty="0" smtClean="0"/>
              <a:t>US has approved pathogen reduction techniques for cleansing of carcasses (chlorine </a:t>
            </a:r>
            <a:r>
              <a:rPr lang="en-US" dirty="0" smtClean="0"/>
              <a:t>wash, lactic acid and other antimicrobials)</a:t>
            </a:r>
          </a:p>
          <a:p>
            <a:r>
              <a:rPr lang="en-US" dirty="0" smtClean="0"/>
              <a:t>US is second largest global exporter of chicken</a:t>
            </a:r>
          </a:p>
          <a:p>
            <a:r>
              <a:rPr lang="en-US" dirty="0" smtClean="0"/>
              <a:t>EU has banned these techniques for chicken in 1997, on the grounds that they can cover lack of hygiene in production process</a:t>
            </a:r>
          </a:p>
          <a:p>
            <a:r>
              <a:rPr lang="en-US" dirty="0" smtClean="0"/>
              <a:t>US has brought WTO case in 2009, but does not pursue it currently; has proposed practical approaches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case of "chlorine chicken" (2)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143000"/>
            <a:ext cx="8077200" cy="5105400"/>
          </a:xfrm>
        </p:spPr>
        <p:txBody>
          <a:bodyPr/>
          <a:lstStyle/>
          <a:p>
            <a:r>
              <a:rPr lang="en-GB" dirty="0" smtClean="0"/>
              <a:t>CODEX considers use of chlorine wash safe (2011)</a:t>
            </a:r>
          </a:p>
          <a:p>
            <a:r>
              <a:rPr lang="en-GB" dirty="0" smtClean="0"/>
              <a:t>EFSA found chlorine wash safe</a:t>
            </a:r>
          </a:p>
          <a:p>
            <a:pPr>
              <a:buNone/>
            </a:pPr>
            <a:r>
              <a:rPr lang="en-GB" dirty="0" smtClean="0"/>
              <a:t>	... which led EU Commission to propose approval,</a:t>
            </a:r>
            <a:br>
              <a:rPr lang="en-GB" dirty="0" smtClean="0"/>
            </a:br>
            <a:r>
              <a:rPr lang="en-GB" dirty="0" smtClean="0"/>
              <a:t>but Council of Ministers voted against</a:t>
            </a:r>
          </a:p>
          <a:p>
            <a:r>
              <a:rPr lang="en-GB" dirty="0" smtClean="0"/>
              <a:t> Majority of scientists in EU favour approval of chlorine wash, given significant microbial contamination of chicken from EU slaughterhouses</a:t>
            </a:r>
          </a:p>
          <a:p>
            <a:r>
              <a:rPr lang="en-GB" dirty="0" smtClean="0"/>
              <a:t>In 2013, EU has approved lactic acid wash for cattle carcases (but not for chicken)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752600" y="2209800"/>
            <a:ext cx="6781800" cy="4038600"/>
          </a:xfrm>
        </p:spPr>
        <p:txBody>
          <a:bodyPr/>
          <a:lstStyle/>
          <a:p>
            <a:pPr marL="515575" indent="-514350">
              <a:lnSpc>
                <a:spcPct val="150000"/>
              </a:lnSpc>
              <a:spcBef>
                <a:spcPts val="2400"/>
              </a:spcBef>
              <a:buFont typeface="+mj-lt"/>
              <a:buAutoNum type="arabicPeriod"/>
            </a:pPr>
            <a:r>
              <a:rPr lang="en-GB" sz="3200" dirty="0" smtClean="0"/>
              <a:t>Regional Trade Agreements: </a:t>
            </a:r>
            <a:br>
              <a:rPr lang="en-GB" sz="3200" dirty="0" smtClean="0"/>
            </a:br>
            <a:r>
              <a:rPr lang="en-GB" sz="3200" dirty="0" smtClean="0"/>
              <a:t>Is TTIP a Special Case?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EU has also requests to US, for example: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143000"/>
            <a:ext cx="8077200" cy="5105400"/>
          </a:xfrm>
        </p:spPr>
        <p:txBody>
          <a:bodyPr/>
          <a:lstStyle/>
          <a:p>
            <a:r>
              <a:rPr lang="en-GB" dirty="0" smtClean="0"/>
              <a:t>Reduction of excessive food safety standards for fresh milk products ("Grade A" regulations)</a:t>
            </a:r>
          </a:p>
          <a:p>
            <a:r>
              <a:rPr lang="en-GB" dirty="0" smtClean="0"/>
              <a:t>Approval of raw milk cheese matured less than 60 days</a:t>
            </a:r>
          </a:p>
          <a:p>
            <a:r>
              <a:rPr lang="en-GB" dirty="0" smtClean="0"/>
              <a:t>E</a:t>
            </a:r>
            <a:r>
              <a:rPr lang="en-GB" dirty="0" smtClean="0"/>
              <a:t>xpeditious </a:t>
            </a:r>
            <a:r>
              <a:rPr lang="en-GB" dirty="0" smtClean="0"/>
              <a:t>approval of imports of plants, fruit, vegetables (US checks often take more than 10 years; US: positive list – EU: negative list)</a:t>
            </a:r>
          </a:p>
          <a:p>
            <a:r>
              <a:rPr lang="en-GB" dirty="0" smtClean="0"/>
              <a:t>Protection of EU Geographical Indications</a:t>
            </a:r>
            <a:br>
              <a:rPr lang="en-GB" dirty="0" smtClean="0"/>
            </a:br>
            <a:r>
              <a:rPr lang="en-GB" dirty="0" smtClean="0"/>
              <a:t>(e.g. "Gouda" and "Brie" are considered generic terms in US and thus not protected)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676400" y="2209800"/>
            <a:ext cx="6781800" cy="4038600"/>
          </a:xfrm>
        </p:spPr>
        <p:txBody>
          <a:bodyPr/>
          <a:lstStyle/>
          <a:p>
            <a:pPr marL="515575" indent="-514350">
              <a:lnSpc>
                <a:spcPct val="150000"/>
              </a:lnSpc>
              <a:spcBef>
                <a:spcPts val="2400"/>
              </a:spcBef>
              <a:buFont typeface="+mj-lt"/>
              <a:buAutoNum type="arabicPeriod" startAt="4"/>
            </a:pPr>
            <a:r>
              <a:rPr lang="en-GB" sz="3200" dirty="0" smtClean="0"/>
              <a:t>Conceivable Landing Zones</a:t>
            </a:r>
            <a:br>
              <a:rPr lang="en-GB" sz="3200" dirty="0" smtClean="0"/>
            </a:br>
            <a:r>
              <a:rPr lang="en-GB" sz="3200" dirty="0" smtClean="0"/>
              <a:t>for a TTIP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TTIP negotiations are in full swing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Difficult to predict outcome, </a:t>
            </a:r>
            <a:br>
              <a:rPr lang="en-GB" dirty="0" smtClean="0"/>
            </a:br>
            <a:r>
              <a:rPr lang="en-GB" dirty="0" smtClean="0"/>
              <a:t>and eventual success is not certain</a:t>
            </a:r>
          </a:p>
          <a:p>
            <a:r>
              <a:rPr lang="en-GB" dirty="0" smtClean="0"/>
              <a:t>Negotiations may drag on well into 2016</a:t>
            </a:r>
            <a:br>
              <a:rPr lang="en-GB" dirty="0" smtClean="0"/>
            </a:br>
            <a:r>
              <a:rPr lang="en-GB" dirty="0" smtClean="0"/>
              <a:t>(or even until after November 2016 US presidential elections)</a:t>
            </a:r>
          </a:p>
          <a:p>
            <a:r>
              <a:rPr lang="en-GB" dirty="0" smtClean="0"/>
              <a:t>If a TTIP is agreed, many issues in the domain of regulatory measures will remain open,</a:t>
            </a:r>
            <a:br>
              <a:rPr lang="en-GB" dirty="0" smtClean="0"/>
            </a:br>
            <a:r>
              <a:rPr lang="en-GB" dirty="0" smtClean="0"/>
              <a:t>to be resolved later in joint EU-US </a:t>
            </a:r>
            <a:r>
              <a:rPr lang="en-GB" dirty="0" smtClean="0"/>
              <a:t>committees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Conceivable results of negotiations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Remember: treatment of NTM is matter of negotiations – US cannot force US standards on EU</a:t>
            </a:r>
          </a:p>
          <a:p>
            <a:r>
              <a:rPr lang="en-GB" dirty="0" smtClean="0"/>
              <a:t> Conceivable outcomes:</a:t>
            </a:r>
          </a:p>
          <a:p>
            <a:pPr lvl="1"/>
            <a:r>
              <a:rPr lang="en-GB" dirty="0" smtClean="0"/>
              <a:t>beef hormones: no change to current status</a:t>
            </a:r>
          </a:p>
          <a:p>
            <a:pPr lvl="1"/>
            <a:r>
              <a:rPr lang="en-GB" dirty="0" smtClean="0"/>
              <a:t>GMO crops: EU accelerates approval process for </a:t>
            </a:r>
            <a:r>
              <a:rPr lang="en-GB" u="sng" dirty="0" smtClean="0">
                <a:solidFill>
                  <a:srgbClr val="FF0000"/>
                </a:solidFill>
              </a:rPr>
              <a:t>use</a:t>
            </a:r>
            <a:r>
              <a:rPr lang="en-GB" dirty="0" smtClean="0"/>
              <a:t>,</a:t>
            </a:r>
            <a:br>
              <a:rPr lang="en-GB" dirty="0" smtClean="0"/>
            </a:br>
            <a:r>
              <a:rPr lang="en-GB" dirty="0" smtClean="0"/>
              <a:t>but does not change current status for </a:t>
            </a:r>
            <a:r>
              <a:rPr lang="en-GB" u="sng" dirty="0" smtClean="0">
                <a:solidFill>
                  <a:srgbClr val="FF0000"/>
                </a:solidFill>
              </a:rPr>
              <a:t>planting</a:t>
            </a:r>
          </a:p>
          <a:p>
            <a:pPr lvl="1"/>
            <a:r>
              <a:rPr lang="en-GB" dirty="0" smtClean="0"/>
              <a:t>"chlorine chicken": joint EU-EU body develops proposals for approach to pathogen reduction techniques</a:t>
            </a:r>
          </a:p>
          <a:p>
            <a:pPr lvl="1"/>
            <a:r>
              <a:rPr lang="en-GB" dirty="0" smtClean="0"/>
              <a:t>Geographical Indications: list of selected EU GIs to be protected in US</a:t>
            </a:r>
          </a:p>
          <a:p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References</a:t>
            </a:r>
            <a:endParaRPr lang="en-GB" dirty="0"/>
          </a:p>
        </p:txBody>
      </p:sp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066800"/>
            <a:ext cx="4333875" cy="5297874"/>
          </a:xfrm>
          <a:prstGeom prst="rect">
            <a:avLst/>
          </a:prstGeom>
          <a:noFill/>
          <a:ln w="12700" cap="flat" cmpd="sng">
            <a:solidFill>
              <a:schemeClr val="tx1"/>
            </a:solidFill>
            <a:prstDash val="solid"/>
            <a:miter lim="800000"/>
            <a:headEnd/>
            <a:tailEnd/>
          </a:ln>
        </p:spPr>
      </p:pic>
      <p:pic>
        <p:nvPicPr>
          <p:cNvPr id="4710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1066800"/>
            <a:ext cx="3877148" cy="5302045"/>
          </a:xfrm>
          <a:prstGeom prst="rect">
            <a:avLst/>
          </a:prstGeom>
          <a:noFill/>
          <a:ln w="12700" cap="flat" cmpd="sng">
            <a:solidFill>
              <a:schemeClr val="tx1"/>
            </a:solidFill>
            <a:prstDash val="solid"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What is TTIP?</a:t>
            </a:r>
            <a:endParaRPr lang="en-GB" dirty="0"/>
          </a:p>
        </p:txBody>
      </p:sp>
      <p:sp>
        <p:nvSpPr>
          <p:cNvPr id="5123" name="Inhaltsplatzhalter 2"/>
          <p:cNvSpPr>
            <a:spLocks noGrp="1"/>
          </p:cNvSpPr>
          <p:nvPr>
            <p:ph idx="1"/>
          </p:nvPr>
        </p:nvSpPr>
        <p:spPr>
          <a:xfrm>
            <a:off x="457200" y="1066800"/>
            <a:ext cx="8077200" cy="5181600"/>
          </a:xfrm>
        </p:spPr>
        <p:txBody>
          <a:bodyPr/>
          <a:lstStyle/>
          <a:p>
            <a:pPr marL="358775"/>
            <a:r>
              <a:rPr lang="en-GB" altLang="de-DE" dirty="0" smtClean="0"/>
              <a:t>In June 2013, EU and US started negotiations on a comprehensive free trade agreement:</a:t>
            </a:r>
            <a:br>
              <a:rPr lang="en-GB" altLang="de-DE" dirty="0" smtClean="0"/>
            </a:br>
            <a:r>
              <a:rPr lang="en-GB" altLang="de-DE" dirty="0" smtClean="0"/>
              <a:t>Transatlantic Trade and Investment Partnership</a:t>
            </a:r>
            <a:br>
              <a:rPr lang="en-GB" altLang="de-DE" dirty="0" smtClean="0"/>
            </a:br>
            <a:r>
              <a:rPr lang="en-GB" altLang="de-DE" dirty="0" smtClean="0"/>
              <a:t>(TTIP)</a:t>
            </a:r>
          </a:p>
          <a:p>
            <a:pPr marL="358775"/>
            <a:r>
              <a:rPr lang="en-GB" altLang="de-DE" dirty="0" smtClean="0"/>
              <a:t>TTIP is supposed to result in</a:t>
            </a:r>
          </a:p>
          <a:p>
            <a:pPr marL="717913" lvl="1"/>
            <a:r>
              <a:rPr lang="en-GB" altLang="de-DE" dirty="0" smtClean="0"/>
              <a:t>elimination of tariffs</a:t>
            </a:r>
          </a:p>
          <a:p>
            <a:pPr marL="717550" lvl="1">
              <a:spcBef>
                <a:spcPct val="0"/>
              </a:spcBef>
            </a:pPr>
            <a:r>
              <a:rPr lang="en-GB" altLang="de-DE" dirty="0" smtClean="0"/>
              <a:t>reduction of non-tariff barriers to trade</a:t>
            </a:r>
            <a:br>
              <a:rPr lang="en-GB" altLang="de-DE" dirty="0" smtClean="0"/>
            </a:br>
            <a:r>
              <a:rPr lang="en-GB" altLang="de-DE" dirty="0" smtClean="0"/>
              <a:t>(less divergence of regulatory measures)</a:t>
            </a:r>
          </a:p>
          <a:p>
            <a:pPr marL="717550" lvl="1">
              <a:spcBef>
                <a:spcPct val="0"/>
              </a:spcBef>
            </a:pPr>
            <a:r>
              <a:rPr lang="en-GB" altLang="de-DE" dirty="0" smtClean="0"/>
              <a:t>other agreements </a:t>
            </a:r>
            <a:br>
              <a:rPr lang="en-GB" altLang="de-DE" dirty="0" smtClean="0"/>
            </a:br>
            <a:r>
              <a:rPr lang="en-GB" altLang="de-DE" dirty="0" smtClean="0"/>
              <a:t>(e.g. Investor-State Dispute Settlement)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Long History of (Failed) Attempts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219200"/>
            <a:ext cx="8077200" cy="5029200"/>
          </a:xfrm>
        </p:spPr>
        <p:txBody>
          <a:bodyPr/>
          <a:lstStyle/>
          <a:p>
            <a:r>
              <a:rPr lang="en-GB" altLang="de-DE" dirty="0" smtClean="0"/>
              <a:t>In the past, EU and US have for a long time tried to strengthen their economic co-operation</a:t>
            </a:r>
          </a:p>
          <a:p>
            <a:r>
              <a:rPr lang="en-GB" altLang="de-DE" dirty="0" smtClean="0"/>
              <a:t>There have even been attempts at creating </a:t>
            </a:r>
            <a:br>
              <a:rPr lang="en-GB" altLang="de-DE" dirty="0" smtClean="0"/>
            </a:br>
            <a:r>
              <a:rPr lang="en-GB" altLang="de-DE" dirty="0" smtClean="0"/>
              <a:t>free trade between the EU and the US, </a:t>
            </a:r>
            <a:br>
              <a:rPr lang="en-GB" altLang="de-DE" dirty="0" smtClean="0"/>
            </a:br>
            <a:r>
              <a:rPr lang="en-GB" altLang="de-DE" dirty="0" smtClean="0"/>
              <a:t>e.g. plans for </a:t>
            </a:r>
          </a:p>
          <a:p>
            <a:pPr lvl="1"/>
            <a:r>
              <a:rPr lang="en-GB" altLang="de-DE" dirty="0" smtClean="0"/>
              <a:t>North-Atlantic Free Trade Agreement (NAFTA), </a:t>
            </a:r>
            <a:br>
              <a:rPr lang="en-GB" altLang="de-DE" dirty="0" smtClean="0"/>
            </a:br>
            <a:r>
              <a:rPr lang="en-GB" altLang="de-DE" dirty="0" smtClean="0"/>
              <a:t>early 1970s</a:t>
            </a:r>
          </a:p>
          <a:p>
            <a:pPr lvl="1"/>
            <a:r>
              <a:rPr lang="en-GB" altLang="de-DE" dirty="0" smtClean="0"/>
              <a:t>Transatlantic Free Trade Area (TAFTA), in the 1990s</a:t>
            </a:r>
          </a:p>
          <a:p>
            <a:r>
              <a:rPr lang="en-GB" altLang="de-DE" dirty="0" smtClean="0"/>
              <a:t>Since 1990 EU-US Economic Summits</a:t>
            </a:r>
          </a:p>
          <a:p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TTIP – A Historical Breakthrough?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143000"/>
            <a:ext cx="8077200" cy="5105400"/>
          </a:xfrm>
        </p:spPr>
        <p:txBody>
          <a:bodyPr/>
          <a:lstStyle/>
          <a:p>
            <a:r>
              <a:rPr lang="en-GB" altLang="de-DE" dirty="0" smtClean="0"/>
              <a:t>Actual progress in improving economic relations across the Atlantic was very limited</a:t>
            </a:r>
          </a:p>
          <a:p>
            <a:pPr lvl="1"/>
            <a:r>
              <a:rPr lang="en-GB" altLang="de-DE" dirty="0" smtClean="0"/>
              <a:t>a few Mutual Recognition Agreements</a:t>
            </a:r>
          </a:p>
          <a:p>
            <a:pPr lvl="1"/>
            <a:r>
              <a:rPr lang="en-GB" altLang="de-DE" dirty="0" smtClean="0"/>
              <a:t>a rather limited Veterinary Equivalence Agreement</a:t>
            </a: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en-GB" altLang="de-DE" dirty="0" smtClean="0"/>
              <a:t>November 2011 EU-US Summit established</a:t>
            </a:r>
            <a:br>
              <a:rPr lang="en-GB" altLang="de-DE" dirty="0" smtClean="0"/>
            </a:br>
            <a:r>
              <a:rPr lang="en-GB" altLang="de-DE" dirty="0" smtClean="0"/>
              <a:t>High-Level Working Group</a:t>
            </a:r>
          </a:p>
          <a:p>
            <a:pPr>
              <a:spcBef>
                <a:spcPts val="600"/>
              </a:spcBef>
              <a:buNone/>
            </a:pPr>
            <a:r>
              <a:rPr lang="en-GB" altLang="de-DE" dirty="0" smtClean="0"/>
              <a:t>	... which issued final report in February 2013, suggesting "</a:t>
            </a:r>
            <a:r>
              <a:rPr lang="en-US" dirty="0" smtClean="0"/>
              <a:t>to launch negotiations on a comprehensive trade and investment agreement"</a:t>
            </a:r>
          </a:p>
          <a:p>
            <a:pPr>
              <a:spcBef>
                <a:spcPts val="600"/>
              </a:spcBef>
            </a:pPr>
            <a:r>
              <a:rPr lang="en-GB" altLang="de-DE" dirty="0" smtClean="0"/>
              <a:t>Against this background, TTIP negotiations are a rather courageous endeavour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Regional Trade Agreements (RTAs)</a:t>
            </a:r>
            <a:endParaRPr lang="en-GB" dirty="0"/>
          </a:p>
        </p:txBody>
      </p:sp>
      <p:sp>
        <p:nvSpPr>
          <p:cNvPr id="6147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77200" cy="4648200"/>
          </a:xfrm>
        </p:spPr>
        <p:txBody>
          <a:bodyPr/>
          <a:lstStyle/>
          <a:p>
            <a:pPr marL="358775">
              <a:spcBef>
                <a:spcPts val="600"/>
              </a:spcBef>
            </a:pPr>
            <a:r>
              <a:rPr lang="en-GB" altLang="de-DE" dirty="0" smtClean="0"/>
              <a:t>RTAs have become an important feature of international </a:t>
            </a:r>
            <a:r>
              <a:rPr lang="en-GB" altLang="de-DE" dirty="0" smtClean="0"/>
              <a:t>trade</a:t>
            </a:r>
          </a:p>
          <a:p>
            <a:pPr marL="358775">
              <a:spcBef>
                <a:spcPts val="600"/>
              </a:spcBef>
              <a:buNone/>
            </a:pPr>
            <a:r>
              <a:rPr lang="en-GB" altLang="de-DE" dirty="0" smtClean="0"/>
              <a:t>	</a:t>
            </a:r>
            <a:r>
              <a:rPr lang="en-GB" altLang="de-DE" dirty="0" smtClean="0"/>
              <a:t>... in spite of the GATT/WTO emphasis on </a:t>
            </a:r>
            <a:br>
              <a:rPr lang="en-GB" altLang="de-DE" dirty="0" smtClean="0"/>
            </a:br>
            <a:r>
              <a:rPr lang="en-GB" altLang="de-DE" dirty="0" smtClean="0"/>
              <a:t>non-discrimination</a:t>
            </a:r>
            <a:endParaRPr lang="en-GB" altLang="de-DE" dirty="0" smtClean="0"/>
          </a:p>
          <a:p>
            <a:pPr marL="358775">
              <a:spcBef>
                <a:spcPts val="600"/>
              </a:spcBef>
            </a:pPr>
            <a:r>
              <a:rPr lang="en-GB" altLang="de-DE" dirty="0" smtClean="0"/>
              <a:t>There are now more than 585 RTAs in global trade</a:t>
            </a:r>
          </a:p>
          <a:p>
            <a:pPr marL="358775">
              <a:spcBef>
                <a:spcPts val="600"/>
              </a:spcBef>
            </a:pPr>
            <a:r>
              <a:rPr lang="en-GB" altLang="de-DE" dirty="0" smtClean="0"/>
              <a:t>EU has concluded 36 RTAs (with Albania, ..., Korea, ... , Mexico, ..., Switzerland, ..., Ukraine)</a:t>
            </a:r>
          </a:p>
          <a:p>
            <a:pPr marL="358775">
              <a:spcBef>
                <a:spcPts val="600"/>
              </a:spcBef>
            </a:pPr>
            <a:r>
              <a:rPr lang="en-GB" altLang="de-DE" dirty="0" smtClean="0"/>
              <a:t>EU is currently negotiating on 12 more RTAs</a:t>
            </a:r>
            <a:br>
              <a:rPr lang="en-GB" altLang="de-DE" dirty="0" smtClean="0"/>
            </a:br>
            <a:r>
              <a:rPr lang="en-GB" altLang="de-DE" dirty="0" smtClean="0"/>
              <a:t>(with India, ..., Japan, ..., Canada, ..., USA)</a:t>
            </a:r>
          </a:p>
          <a:p>
            <a:pPr marL="358775"/>
            <a:endParaRPr lang="en-GB" altLang="de-DE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TTIP: A Special Case?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495800"/>
          </a:xfrm>
        </p:spPr>
        <p:txBody>
          <a:bodyPr/>
          <a:lstStyle/>
          <a:p>
            <a:r>
              <a:rPr lang="en-GB" dirty="0" smtClean="0"/>
              <a:t>None of the previous RTA negotiations of the EU has attracted much attention in general public</a:t>
            </a:r>
          </a:p>
          <a:p>
            <a:r>
              <a:rPr lang="en-GB" dirty="0" smtClean="0"/>
              <a:t>TTIP is a different case: </a:t>
            </a:r>
            <a:endParaRPr lang="en-GB" dirty="0" smtClean="0"/>
          </a:p>
          <a:p>
            <a:pPr lvl="1"/>
            <a:r>
              <a:rPr lang="en-GB" dirty="0" smtClean="0"/>
              <a:t>it would be a mega-regional arrangement, covering a large share of global international trade </a:t>
            </a:r>
            <a:br>
              <a:rPr lang="en-GB" dirty="0" smtClean="0"/>
            </a:br>
            <a:r>
              <a:rPr lang="en-GB" dirty="0" smtClean="0"/>
              <a:t>(but not 30-40% as sometimes suggested – "only" 4.5%)</a:t>
            </a:r>
            <a:endParaRPr lang="en-GB" dirty="0" smtClean="0"/>
          </a:p>
          <a:p>
            <a:pPr lvl="1"/>
            <a:r>
              <a:rPr lang="en-GB" dirty="0" smtClean="0"/>
              <a:t>there </a:t>
            </a:r>
            <a:r>
              <a:rPr lang="en-GB" dirty="0" smtClean="0"/>
              <a:t>is a lot of resistance among NGOs and general </a:t>
            </a:r>
            <a:r>
              <a:rPr lang="en-GB" dirty="0" smtClean="0"/>
              <a:t>public, in </a:t>
            </a:r>
            <a:r>
              <a:rPr lang="en-GB" dirty="0" smtClean="0"/>
              <a:t>particular in Germany and Austria</a:t>
            </a:r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6386" name="Picture 2" descr="http://www.pewresearch.org/files/2015/01/FT_15.01.20_TTIP_42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228600"/>
            <a:ext cx="5105400" cy="6477001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 Klassisch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200" b="1" dirty="0" smtClean="0">
            <a:solidFill>
              <a:srgbClr val="3366CC"/>
            </a:solidFill>
            <a:latin typeface="+mn-lt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7148794A4D003428283A077E87EAD51" ma:contentTypeVersion="5" ma:contentTypeDescription="Create a new document." ma:contentTypeScope="" ma:versionID="a8ec4919facf57286e3e342e68cacd2c">
  <xsd:schema xmlns:xsd="http://www.w3.org/2001/XMLSchema" xmlns:p="http://schemas.microsoft.com/office/2006/metadata/properties" xmlns:ns1="5d6c8b30-ddcd-4212-8034-fdbbfc7c8417" targetNamespace="http://schemas.microsoft.com/office/2006/metadata/properties" ma:root="true" ma:fieldsID="c89b7e04975053d78d62c773ab10a5cb" ns1:_="">
    <xsd:import namespace="5d6c8b30-ddcd-4212-8034-fdbbfc7c8417"/>
    <xsd:element name="properties">
      <xsd:complexType>
        <xsd:sequence>
          <xsd:element name="documentManagement">
            <xsd:complexType>
              <xsd:all>
                <xsd:element ref="ns1:Group" minOccurs="0"/>
                <xsd:element ref="ns1:Division_x0020__x002d__x0020_Author_x0020__x002d__x0020_Yea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5d6c8b30-ddcd-4212-8034-fdbbfc7c8417" elementFormDefault="qualified">
    <xsd:import namespace="http://schemas.microsoft.com/office/2006/documentManagement/types"/>
    <xsd:element name="Group" ma:index="0" nillable="true" ma:displayName="Group" ma:list="{c240bc28-1f43-4485-8b3e-002dec3fc482}" ma:internalName="Group" ma:readOnly="false" ma:showField="Title">
      <xsd:simpleType>
        <xsd:restriction base="dms:Lookup"/>
      </xsd:simpleType>
    </xsd:element>
    <xsd:element name="Division_x0020__x002d__x0020_Author_x0020__x002d__x0020_Year" ma:index="2" nillable="true" ma:displayName="Author - Division - Year" ma:default="" ma:internalName="Division_x0020__x002d__x0020_Author_x0020__x002d__x0020_Yea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LongProperties xmlns="http://schemas.microsoft.com/office/2006/metadata/longPropertie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>
  <documentManagement>
    <Division_x0020__x002d__x0020_Author_x0020__x002d__x0020_Year xmlns="5d6c8b30-ddcd-4212-8034-fdbbfc7c8417" xsi:nil="true"/>
    <Group xmlns="5d6c8b30-ddcd-4212-8034-fdbbfc7c8417">1</Group>
  </documentManagement>
</p:properties>
</file>

<file path=customXml/itemProps1.xml><?xml version="1.0" encoding="utf-8"?>
<ds:datastoreItem xmlns:ds="http://schemas.openxmlformats.org/officeDocument/2006/customXml" ds:itemID="{A11CF5D4-2904-4217-A0CB-E2C0FE720C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6c8b30-ddcd-4212-8034-fdbbfc7c8417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E592A08D-F1C3-45B8-91E0-997C1DFDF830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B5D75A5A-572C-4F7E-BE46-38DD9380F0A4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CC837D25-1E91-4BE9-84FA-EA437FABB517}">
  <ds:schemaRefs>
    <ds:schemaRef ds:uri="http://schemas.microsoft.com/office/2006/metadata/properties"/>
    <ds:schemaRef ds:uri="5d6c8b30-ddcd-4212-8034-fdbbfc7c841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1067</Words>
  <Application>Microsoft Office PowerPoint</Application>
  <PresentationFormat>Bildschirmpräsentation (4:3)</PresentationFormat>
  <Paragraphs>161</Paragraphs>
  <Slides>34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34</vt:i4>
      </vt:variant>
    </vt:vector>
  </HeadingPairs>
  <TitlesOfParts>
    <vt:vector size="35" baseType="lpstr">
      <vt:lpstr>Default Design</vt:lpstr>
      <vt:lpstr>Opportunities and Risks  of a Transatlantic Trade and Investment Partnership:  Will Food and Agriculture  Be a Stumbling Bloc?</vt:lpstr>
      <vt:lpstr>Outline</vt:lpstr>
      <vt:lpstr>Folie 3</vt:lpstr>
      <vt:lpstr>What is TTIP?</vt:lpstr>
      <vt:lpstr>A Long History of (Failed) Attempts</vt:lpstr>
      <vt:lpstr>TTIP – A Historical Breakthrough?</vt:lpstr>
      <vt:lpstr>Regional Trade Agreements (RTAs)</vt:lpstr>
      <vt:lpstr>TTIP: A Special Case?</vt:lpstr>
      <vt:lpstr>Folie 9</vt:lpstr>
      <vt:lpstr>Germans don't trust US standards</vt:lpstr>
      <vt:lpstr>Will Food and Agriculture  Be a Stumbling Bloc for TTIP?</vt:lpstr>
      <vt:lpstr>Folie 12</vt:lpstr>
      <vt:lpstr>EU-US Conflicts on Agricultural Policy</vt:lpstr>
      <vt:lpstr>Background:  EU provides much more farm support than US</vt:lpstr>
      <vt:lpstr>EU agricultural tariffs remain high</vt:lpstr>
      <vt:lpstr>Bu there are also non-tariff measures (NTM)</vt:lpstr>
      <vt:lpstr>Quantitative significance of NTM</vt:lpstr>
      <vt:lpstr>Convergence in agricultural polcies, Divergence in NTM</vt:lpstr>
      <vt:lpstr>EU agricultural and food exports to US  are larger than imports from US</vt:lpstr>
      <vt:lpstr>Folie 20</vt:lpstr>
      <vt:lpstr>Will TTIP bring an end  to EU-US conflicts in agriculture?</vt:lpstr>
      <vt:lpstr>"Free trade" and NTM</vt:lpstr>
      <vt:lpstr>NTM and the international trading regime </vt:lpstr>
      <vt:lpstr>The case of beef hormones (1)</vt:lpstr>
      <vt:lpstr>The case of beef hormones (2)</vt:lpstr>
      <vt:lpstr>The case of GMO crops (1)</vt:lpstr>
      <vt:lpstr>The case of GMO crops (2)</vt:lpstr>
      <vt:lpstr>The case of "chlorine chicken" (1)</vt:lpstr>
      <vt:lpstr>The case of "chlorine chicken" (2)</vt:lpstr>
      <vt:lpstr>EU has also requests to US, for example:</vt:lpstr>
      <vt:lpstr>Folie 31</vt:lpstr>
      <vt:lpstr>TTIP negotiations are in full swing</vt:lpstr>
      <vt:lpstr>Conceivable results of negotiations</vt:lpstr>
      <vt:lpstr>References</vt:lpstr>
    </vt:vector>
  </TitlesOfParts>
  <Company>OECD/OCDE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E. ESPINASSE</dc:creator>
  <cp:lastModifiedBy>Tangermann</cp:lastModifiedBy>
  <cp:revision>218</cp:revision>
  <cp:lastPrinted>1999-05-17T13:15:35Z</cp:lastPrinted>
  <dcterms:created xsi:type="dcterms:W3CDTF">1999-05-17T09:52:50Z</dcterms:created>
  <dcterms:modified xsi:type="dcterms:W3CDTF">2015-04-13T12:24:08Z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Document</vt:lpwstr>
  </property>
</Properties>
</file>