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690" r:id="rId2"/>
    <p:sldId id="587" r:id="rId3"/>
    <p:sldId id="500" r:id="rId4"/>
    <p:sldId id="525" r:id="rId5"/>
    <p:sldId id="679" r:id="rId6"/>
    <p:sldId id="433" r:id="rId7"/>
    <p:sldId id="588" r:id="rId8"/>
    <p:sldId id="503" r:id="rId9"/>
    <p:sldId id="660" r:id="rId10"/>
    <p:sldId id="623" r:id="rId11"/>
    <p:sldId id="625" r:id="rId12"/>
    <p:sldId id="649" r:id="rId13"/>
    <p:sldId id="651" r:id="rId14"/>
    <p:sldId id="411" r:id="rId15"/>
    <p:sldId id="666" r:id="rId16"/>
    <p:sldId id="681" r:id="rId17"/>
    <p:sldId id="619" r:id="rId18"/>
    <p:sldId id="669" r:id="rId19"/>
    <p:sldId id="668" r:id="rId20"/>
    <p:sldId id="676" r:id="rId21"/>
    <p:sldId id="685" r:id="rId22"/>
    <p:sldId id="683" r:id="rId23"/>
    <p:sldId id="684" r:id="rId24"/>
    <p:sldId id="686" r:id="rId25"/>
    <p:sldId id="687" r:id="rId26"/>
    <p:sldId id="688" r:id="rId27"/>
    <p:sldId id="689" r:id="rId28"/>
    <p:sldId id="691" r:id="rId29"/>
    <p:sldId id="512" r:id="rId30"/>
  </p:sldIdLst>
  <p:sldSz cx="9144000" cy="6858000" type="screen4x3"/>
  <p:notesSz cx="6888163" cy="10020300"/>
  <p:defaultTextStyle>
    <a:defPPr>
      <a:defRPr lang="en-US"/>
    </a:defPPr>
    <a:lvl1pPr algn="l" rtl="0" fontAlgn="base">
      <a:spcBef>
        <a:spcPct val="20000"/>
      </a:spcBef>
      <a:spcAft>
        <a:spcPct val="0"/>
      </a:spcAft>
      <a:defRPr sz="3200" kern="1200">
        <a:solidFill>
          <a:srgbClr val="FFFF00"/>
        </a:solidFill>
        <a:latin typeface="Arial" charset="0"/>
        <a:ea typeface="+mn-ea"/>
        <a:cs typeface="+mn-cs"/>
      </a:defRPr>
    </a:lvl1pPr>
    <a:lvl2pPr marL="457200" algn="l" rtl="0" fontAlgn="base">
      <a:spcBef>
        <a:spcPct val="20000"/>
      </a:spcBef>
      <a:spcAft>
        <a:spcPct val="0"/>
      </a:spcAft>
      <a:defRPr sz="3200" kern="1200">
        <a:solidFill>
          <a:srgbClr val="FFFF00"/>
        </a:solidFill>
        <a:latin typeface="Arial" charset="0"/>
        <a:ea typeface="+mn-ea"/>
        <a:cs typeface="+mn-cs"/>
      </a:defRPr>
    </a:lvl2pPr>
    <a:lvl3pPr marL="914400" algn="l" rtl="0" fontAlgn="base">
      <a:spcBef>
        <a:spcPct val="20000"/>
      </a:spcBef>
      <a:spcAft>
        <a:spcPct val="0"/>
      </a:spcAft>
      <a:defRPr sz="3200" kern="1200">
        <a:solidFill>
          <a:srgbClr val="FFFF00"/>
        </a:solidFill>
        <a:latin typeface="Arial" charset="0"/>
        <a:ea typeface="+mn-ea"/>
        <a:cs typeface="+mn-cs"/>
      </a:defRPr>
    </a:lvl3pPr>
    <a:lvl4pPr marL="1371600" algn="l" rtl="0" fontAlgn="base">
      <a:spcBef>
        <a:spcPct val="20000"/>
      </a:spcBef>
      <a:spcAft>
        <a:spcPct val="0"/>
      </a:spcAft>
      <a:defRPr sz="3200" kern="1200">
        <a:solidFill>
          <a:srgbClr val="FFFF00"/>
        </a:solidFill>
        <a:latin typeface="Arial" charset="0"/>
        <a:ea typeface="+mn-ea"/>
        <a:cs typeface="+mn-cs"/>
      </a:defRPr>
    </a:lvl4pPr>
    <a:lvl5pPr marL="1828800" algn="l" rtl="0" fontAlgn="base">
      <a:spcBef>
        <a:spcPct val="20000"/>
      </a:spcBef>
      <a:spcAft>
        <a:spcPct val="0"/>
      </a:spcAft>
      <a:defRPr sz="3200" kern="1200">
        <a:solidFill>
          <a:srgbClr val="FFFF00"/>
        </a:solidFill>
        <a:latin typeface="Arial" charset="0"/>
        <a:ea typeface="+mn-ea"/>
        <a:cs typeface="+mn-cs"/>
      </a:defRPr>
    </a:lvl5pPr>
    <a:lvl6pPr marL="2286000" algn="l" defTabSz="914400" rtl="0" eaLnBrk="1" latinLnBrk="0" hangingPunct="1">
      <a:defRPr sz="3200" kern="1200">
        <a:solidFill>
          <a:srgbClr val="FFFF00"/>
        </a:solidFill>
        <a:latin typeface="Arial" charset="0"/>
        <a:ea typeface="+mn-ea"/>
        <a:cs typeface="+mn-cs"/>
      </a:defRPr>
    </a:lvl6pPr>
    <a:lvl7pPr marL="2743200" algn="l" defTabSz="914400" rtl="0" eaLnBrk="1" latinLnBrk="0" hangingPunct="1">
      <a:defRPr sz="3200" kern="1200">
        <a:solidFill>
          <a:srgbClr val="FFFF00"/>
        </a:solidFill>
        <a:latin typeface="Arial" charset="0"/>
        <a:ea typeface="+mn-ea"/>
        <a:cs typeface="+mn-cs"/>
      </a:defRPr>
    </a:lvl7pPr>
    <a:lvl8pPr marL="3200400" algn="l" defTabSz="914400" rtl="0" eaLnBrk="1" latinLnBrk="0" hangingPunct="1">
      <a:defRPr sz="3200" kern="1200">
        <a:solidFill>
          <a:srgbClr val="FFFF00"/>
        </a:solidFill>
        <a:latin typeface="Arial" charset="0"/>
        <a:ea typeface="+mn-ea"/>
        <a:cs typeface="+mn-cs"/>
      </a:defRPr>
    </a:lvl8pPr>
    <a:lvl9pPr marL="3657600" algn="l" defTabSz="914400" rtl="0" eaLnBrk="1" latinLnBrk="0" hangingPunct="1">
      <a:defRPr sz="3200"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CCCC"/>
    <a:srgbClr val="000000"/>
    <a:srgbClr val="CC9900"/>
    <a:srgbClr val="FFCC00"/>
    <a:srgbClr val="FF9900"/>
    <a:srgbClr val="000066"/>
    <a:srgbClr val="FFFF00"/>
    <a:srgbClr val="0033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6667" autoAdjust="0"/>
  </p:normalViewPr>
  <p:slideViewPr>
    <p:cSldViewPr>
      <p:cViewPr>
        <p:scale>
          <a:sx n="70" d="100"/>
          <a:sy n="70" d="100"/>
        </p:scale>
        <p:origin x="-27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80" d="100"/>
          <a:sy n="80" d="100"/>
        </p:scale>
        <p:origin x="-2040" y="-72"/>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658" cy="500852"/>
          </a:xfrm>
          <a:prstGeom prst="rect">
            <a:avLst/>
          </a:prstGeom>
        </p:spPr>
        <p:txBody>
          <a:bodyPr vert="horz" lIns="93104" tIns="46552" rIns="93104" bIns="46552" rtlCol="0"/>
          <a:lstStyle>
            <a:lvl1pPr algn="l">
              <a:defRPr sz="1200"/>
            </a:lvl1pPr>
          </a:lstStyle>
          <a:p>
            <a:endParaRPr lang="en-GB"/>
          </a:p>
        </p:txBody>
      </p:sp>
      <p:sp>
        <p:nvSpPr>
          <p:cNvPr id="3" name="Date Placeholder 2"/>
          <p:cNvSpPr>
            <a:spLocks noGrp="1"/>
          </p:cNvSpPr>
          <p:nvPr>
            <p:ph type="dt" sz="quarter" idx="1"/>
          </p:nvPr>
        </p:nvSpPr>
        <p:spPr>
          <a:xfrm>
            <a:off x="3901911" y="1"/>
            <a:ext cx="2984658" cy="500852"/>
          </a:xfrm>
          <a:prstGeom prst="rect">
            <a:avLst/>
          </a:prstGeom>
        </p:spPr>
        <p:txBody>
          <a:bodyPr vert="horz" lIns="93104" tIns="46552" rIns="93104" bIns="46552" rtlCol="0"/>
          <a:lstStyle>
            <a:lvl1pPr algn="r">
              <a:defRPr sz="1200"/>
            </a:lvl1pPr>
          </a:lstStyle>
          <a:p>
            <a:fld id="{3A2BA895-C85F-4079-B545-E66F84F8315A}" type="datetimeFigureOut">
              <a:rPr lang="en-US" smtClean="0"/>
              <a:pPr/>
              <a:t>5/14/2012</a:t>
            </a:fld>
            <a:endParaRPr lang="en-GB"/>
          </a:p>
        </p:txBody>
      </p:sp>
      <p:sp>
        <p:nvSpPr>
          <p:cNvPr id="4" name="Footer Placeholder 3"/>
          <p:cNvSpPr>
            <a:spLocks noGrp="1"/>
          </p:cNvSpPr>
          <p:nvPr>
            <p:ph type="ftr" sz="quarter" idx="2"/>
          </p:nvPr>
        </p:nvSpPr>
        <p:spPr>
          <a:xfrm>
            <a:off x="1" y="9517817"/>
            <a:ext cx="2984658" cy="500852"/>
          </a:xfrm>
          <a:prstGeom prst="rect">
            <a:avLst/>
          </a:prstGeom>
        </p:spPr>
        <p:txBody>
          <a:bodyPr vert="horz" lIns="93104" tIns="46552" rIns="93104" bIns="46552" rtlCol="0" anchor="b"/>
          <a:lstStyle>
            <a:lvl1pPr algn="l">
              <a:defRPr sz="1200"/>
            </a:lvl1pPr>
          </a:lstStyle>
          <a:p>
            <a:endParaRPr lang="en-GB"/>
          </a:p>
        </p:txBody>
      </p:sp>
      <p:sp>
        <p:nvSpPr>
          <p:cNvPr id="5" name="Slide Number Placeholder 4"/>
          <p:cNvSpPr>
            <a:spLocks noGrp="1"/>
          </p:cNvSpPr>
          <p:nvPr>
            <p:ph type="sldNum" sz="quarter" idx="3"/>
          </p:nvPr>
        </p:nvSpPr>
        <p:spPr>
          <a:xfrm>
            <a:off x="3901911" y="9517817"/>
            <a:ext cx="2984658" cy="500852"/>
          </a:xfrm>
          <a:prstGeom prst="rect">
            <a:avLst/>
          </a:prstGeom>
        </p:spPr>
        <p:txBody>
          <a:bodyPr vert="horz" lIns="93104" tIns="46552" rIns="93104" bIns="46552" rtlCol="0" anchor="b"/>
          <a:lstStyle>
            <a:lvl1pPr algn="r">
              <a:defRPr sz="1200"/>
            </a:lvl1pPr>
          </a:lstStyle>
          <a:p>
            <a:fld id="{9E5CAFB3-CE04-4747-98EA-F23C5C4B8E53}" type="slidenum">
              <a:rPr lang="en-GB" smtClean="0"/>
              <a:pPr/>
              <a:t>‹#›</a:t>
            </a:fld>
            <a:endParaRPr lang="en-GB"/>
          </a:p>
        </p:txBody>
      </p:sp>
    </p:spTree>
    <p:extLst>
      <p:ext uri="{BB962C8B-B14F-4D97-AF65-F5344CB8AC3E}">
        <p14:creationId xmlns:p14="http://schemas.microsoft.com/office/powerpoint/2010/main" val="2410565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1"/>
            <a:ext cx="2984658" cy="500852"/>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spcBef>
                <a:spcPct val="0"/>
              </a:spcBef>
              <a:defRPr sz="1200">
                <a:solidFill>
                  <a:schemeClr val="tx1"/>
                </a:solidFill>
                <a:latin typeface="Calibri" pitchFamily="34" charset="0"/>
              </a:defRPr>
            </a:lvl1pPr>
          </a:lstStyle>
          <a:p>
            <a:pPr>
              <a:defRPr/>
            </a:pPr>
            <a:endParaRPr lang="en-US"/>
          </a:p>
        </p:txBody>
      </p:sp>
      <p:sp>
        <p:nvSpPr>
          <p:cNvPr id="234499" name="Rectangle 3"/>
          <p:cNvSpPr>
            <a:spLocks noGrp="1" noChangeArrowheads="1"/>
          </p:cNvSpPr>
          <p:nvPr>
            <p:ph type="dt" idx="1"/>
          </p:nvPr>
        </p:nvSpPr>
        <p:spPr bwMode="auto">
          <a:xfrm>
            <a:off x="3901911" y="1"/>
            <a:ext cx="2984658" cy="500852"/>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a:spcBef>
                <a:spcPct val="0"/>
              </a:spcBef>
              <a:defRPr sz="1200">
                <a:solidFill>
                  <a:schemeClr val="tx1"/>
                </a:solidFill>
                <a:latin typeface="Calibri"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39800" y="752475"/>
            <a:ext cx="5010150" cy="3757613"/>
          </a:xfrm>
          <a:prstGeom prst="rect">
            <a:avLst/>
          </a:prstGeom>
          <a:noFill/>
          <a:ln w="9525">
            <a:solidFill>
              <a:srgbClr val="000000"/>
            </a:solidFill>
            <a:miter lim="800000"/>
            <a:headEnd/>
            <a:tailEnd/>
          </a:ln>
        </p:spPr>
      </p:sp>
      <p:sp>
        <p:nvSpPr>
          <p:cNvPr id="234501" name="Rectangle 5"/>
          <p:cNvSpPr>
            <a:spLocks noGrp="1" noChangeArrowheads="1"/>
          </p:cNvSpPr>
          <p:nvPr>
            <p:ph type="body" sz="quarter" idx="3"/>
          </p:nvPr>
        </p:nvSpPr>
        <p:spPr bwMode="auto">
          <a:xfrm>
            <a:off x="689136" y="4758909"/>
            <a:ext cx="5509892" cy="4509298"/>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34502" name="Rectangle 6"/>
          <p:cNvSpPr>
            <a:spLocks noGrp="1" noChangeArrowheads="1"/>
          </p:cNvSpPr>
          <p:nvPr>
            <p:ph type="ftr" sz="quarter" idx="4"/>
          </p:nvPr>
        </p:nvSpPr>
        <p:spPr bwMode="auto">
          <a:xfrm>
            <a:off x="1" y="9517817"/>
            <a:ext cx="2984658" cy="500852"/>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spcBef>
                <a:spcPct val="0"/>
              </a:spcBef>
              <a:defRPr sz="1200">
                <a:solidFill>
                  <a:schemeClr val="tx1"/>
                </a:solidFill>
                <a:latin typeface="Calibri" pitchFamily="34" charset="0"/>
              </a:defRPr>
            </a:lvl1pPr>
          </a:lstStyle>
          <a:p>
            <a:pPr>
              <a:defRPr/>
            </a:pPr>
            <a:endParaRPr lang="en-US"/>
          </a:p>
        </p:txBody>
      </p:sp>
      <p:sp>
        <p:nvSpPr>
          <p:cNvPr id="234503" name="Rectangle 7"/>
          <p:cNvSpPr>
            <a:spLocks noGrp="1" noChangeArrowheads="1"/>
          </p:cNvSpPr>
          <p:nvPr>
            <p:ph type="sldNum" sz="quarter" idx="5"/>
          </p:nvPr>
        </p:nvSpPr>
        <p:spPr bwMode="auto">
          <a:xfrm>
            <a:off x="3901911" y="9517817"/>
            <a:ext cx="2984658" cy="500852"/>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a:spcBef>
                <a:spcPct val="0"/>
              </a:spcBef>
              <a:defRPr sz="1200">
                <a:solidFill>
                  <a:schemeClr val="tx1"/>
                </a:solidFill>
                <a:latin typeface="Calibri" pitchFamily="34" charset="0"/>
              </a:defRPr>
            </a:lvl1pPr>
          </a:lstStyle>
          <a:p>
            <a:pPr>
              <a:defRPr/>
            </a:pPr>
            <a:fld id="{E8053E1E-C433-418B-A6EC-0FE43F8D3684}" type="slidenum">
              <a:rPr lang="en-US"/>
              <a:pPr>
                <a:defRPr/>
              </a:pPr>
              <a:t>‹#›</a:t>
            </a:fld>
            <a:endParaRPr lang="en-US" dirty="0"/>
          </a:p>
        </p:txBody>
      </p:sp>
    </p:spTree>
    <p:extLst>
      <p:ext uri="{BB962C8B-B14F-4D97-AF65-F5344CB8AC3E}">
        <p14:creationId xmlns:p14="http://schemas.microsoft.com/office/powerpoint/2010/main" val="1814042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5CCEC0C-E538-4791-B26B-921777987E70}" type="slidenum">
              <a:rPr lang="de-DE">
                <a:latin typeface="Arial" pitchFamily="34" charset="0"/>
                <a:ea typeface="ＭＳ Ｐゴシック" pitchFamily="34" charset="-128"/>
              </a:rPr>
              <a:pPr/>
              <a:t>1</a:t>
            </a:fld>
            <a:endParaRPr lang="de-DE">
              <a:latin typeface="Arial" pitchFamily="34" charset="0"/>
              <a:ea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9136" y="4758909"/>
            <a:ext cx="5509892" cy="4245004"/>
          </a:xfrm>
        </p:spPr>
        <p:txBody>
          <a:bodyPr>
            <a:noAutofit/>
          </a:bodyPr>
          <a:lstStyle/>
          <a:p>
            <a:r>
              <a:rPr lang="en-GB" sz="1400" b="1" dirty="0" smtClean="0"/>
              <a:t>2.  Adaptation to sustainable consumption and production</a:t>
            </a:r>
            <a:r>
              <a:rPr lang="en-GB" sz="1400" dirty="0" smtClean="0"/>
              <a:t> </a:t>
            </a:r>
          </a:p>
          <a:p>
            <a:endParaRPr lang="en-US" sz="1400" b="1" dirty="0" smtClean="0"/>
          </a:p>
          <a:p>
            <a:r>
              <a:rPr lang="en-US" sz="1400" b="1" dirty="0" smtClean="0"/>
              <a:t>Food production</a:t>
            </a:r>
            <a:endParaRPr lang="en-US" sz="1400" dirty="0" smtClean="0"/>
          </a:p>
          <a:p>
            <a:endParaRPr lang="en-US" sz="1400" dirty="0" smtClean="0"/>
          </a:p>
          <a:p>
            <a:r>
              <a:rPr lang="en-US" sz="1400" dirty="0" smtClean="0"/>
              <a:t>Global food production has become unsustainable.  Over the past 50 years production has increased three-fold by the adoption of new technologies and in particular through plant breeding.   </a:t>
            </a:r>
            <a:r>
              <a:rPr lang="en-GB" sz="1400" dirty="0" smtClean="0"/>
              <a:t> </a:t>
            </a:r>
          </a:p>
          <a:p>
            <a:endParaRPr lang="en-GB" sz="1400" dirty="0" smtClean="0"/>
          </a:p>
          <a:p>
            <a:r>
              <a:rPr lang="en-US" sz="1400" dirty="0" smtClean="0"/>
              <a:t>But pressures now exist to move towards more sustainable methods of food production.  Many more people will be wealthier creating demand for more varied, high-quality diets that require additional resources to produce.  Competition for land will increase, and the effects of climate change will  become greater.   </a:t>
            </a:r>
          </a:p>
          <a:p>
            <a:endParaRPr lang="en-US" sz="1400" dirty="0" smtClean="0"/>
          </a:p>
          <a:p>
            <a:r>
              <a:rPr lang="en-US" sz="1400" dirty="0" smtClean="0"/>
              <a:t>During the past 50 years there has been a loss of land to </a:t>
            </a:r>
            <a:r>
              <a:rPr lang="en-US" sz="1400" dirty="0" err="1" smtClean="0"/>
              <a:t>urbanisation</a:t>
            </a:r>
            <a:r>
              <a:rPr lang="en-US" sz="1400" dirty="0" smtClean="0"/>
              <a:t>, soil degradation, desertification, </a:t>
            </a:r>
            <a:r>
              <a:rPr lang="en-GB" sz="1400" dirty="0" smtClean="0"/>
              <a:t>erosion, overgrazing, </a:t>
            </a:r>
            <a:r>
              <a:rPr lang="en-GB" sz="1400" dirty="0" err="1" smtClean="0"/>
              <a:t>salination</a:t>
            </a:r>
            <a:r>
              <a:rPr lang="en-GB" sz="1400" dirty="0" smtClean="0"/>
              <a:t> and pollution.  These drivers of change call for decisive action now from policy makers. </a:t>
            </a:r>
          </a:p>
          <a:p>
            <a:endParaRPr lang="en-GB" sz="1400" dirty="0" smtClean="0"/>
          </a:p>
          <a:p>
            <a:endParaRPr lang="en-GB" sz="1400" dirty="0" smtClean="0"/>
          </a:p>
          <a:p>
            <a:r>
              <a:rPr lang="en-US" sz="1400" dirty="0" smtClean="0"/>
              <a:t> </a:t>
            </a:r>
            <a:endParaRPr lang="en-GB" sz="1400" dirty="0" smtClean="0"/>
          </a:p>
          <a:p>
            <a:endParaRPr lang="en-GB" sz="1400" dirty="0"/>
          </a:p>
        </p:txBody>
      </p:sp>
      <p:sp>
        <p:nvSpPr>
          <p:cNvPr id="4" name="Slide Number Placeholder 3"/>
          <p:cNvSpPr>
            <a:spLocks noGrp="1"/>
          </p:cNvSpPr>
          <p:nvPr>
            <p:ph type="sldNum" sz="quarter" idx="10"/>
          </p:nvPr>
        </p:nvSpPr>
        <p:spPr/>
        <p:txBody>
          <a:bodyPr/>
          <a:lstStyle/>
          <a:p>
            <a:fld id="{FE6201B7-A7DE-4FB1-AA8A-D7158343635A}" type="slidenum">
              <a:rPr lang="en-US" altLang="zh-CN"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257" y="4758908"/>
            <a:ext cx="6049077" cy="5261391"/>
          </a:xfrm>
        </p:spPr>
        <p:txBody>
          <a:bodyPr>
            <a:normAutofit fontScale="85000" lnSpcReduction="10000"/>
          </a:bodyPr>
          <a:lstStyle/>
          <a:p>
            <a:r>
              <a:rPr lang="en-US" sz="2000" dirty="0" smtClean="0"/>
              <a:t>New </a:t>
            </a:r>
            <a:r>
              <a:rPr lang="en-GB" sz="2000" dirty="0" smtClean="0"/>
              <a:t>advances in plant breeding (including genetically modified crops) would help to produce food in a more sustainable way and improve the health of children.  GM crops can reduce the chemical burden on the environment, diminish waste, pollution and labour, and provide greater safety for farmers who are exposed to lower levels of pesticides.  They will also help to grow crops in hostile places such as semi-arid conditions.</a:t>
            </a:r>
          </a:p>
          <a:p>
            <a:endParaRPr lang="en-GB" sz="2000" dirty="0" smtClean="0"/>
          </a:p>
          <a:p>
            <a:r>
              <a:rPr lang="en-GB" sz="2000" dirty="0" smtClean="0"/>
              <a:t>In China, insecticide use has fallen by 156 million pounds after the introduction of GM cotton, equivalent to the entire amount of spray used in California each year.         </a:t>
            </a:r>
          </a:p>
          <a:p>
            <a:endParaRPr lang="en-GB" sz="2000" dirty="0" smtClean="0"/>
          </a:p>
          <a:p>
            <a:r>
              <a:rPr lang="en-GB" sz="2000" dirty="0" smtClean="0"/>
              <a:t>Every year 2.2 m children die and many become blind every year from vitamin A malnutrition.  This could be prevented with GM rice – so-called Golden Rice.   </a:t>
            </a:r>
          </a:p>
          <a:p>
            <a:endParaRPr lang="en-GB" sz="2000" dirty="0" smtClean="0"/>
          </a:p>
          <a:p>
            <a:r>
              <a:rPr lang="en-GB" sz="2000" dirty="0" smtClean="0"/>
              <a:t>Opponents argue that GM plants could harbour unknown risks and pose a threat to human health, the environment and biodiversity, but after more than 20 years experience such fears are unfounded.   </a:t>
            </a:r>
            <a:endParaRPr lang="en-GB" sz="1600" dirty="0" smtClean="0"/>
          </a:p>
          <a:p>
            <a:endParaRPr lang="en-GB" sz="16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E6201B7-A7DE-4FB1-AA8A-D7158343635A}" type="slidenum">
              <a:rPr lang="en-US" altLang="zh-CN" smtClean="0"/>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CF9E5CC-07D7-43F9-A7E7-6E2AEB0630FA}" type="slidenum">
              <a:rPr lang="en-US"/>
              <a:pPr/>
              <a:t>12</a:t>
            </a:fld>
            <a:endParaRPr lang="en-US"/>
          </a:p>
        </p:txBody>
      </p:sp>
      <p:sp>
        <p:nvSpPr>
          <p:cNvPr id="43011" name="Rectangle 2"/>
          <p:cNvSpPr>
            <a:spLocks noGrp="1" noRot="1" noChangeAspect="1" noChangeArrowheads="1" noTextEdit="1"/>
          </p:cNvSpPr>
          <p:nvPr>
            <p:ph type="sldImg"/>
          </p:nvPr>
        </p:nvSpPr>
        <p:spPr>
          <a:xfrm>
            <a:off x="939800" y="752475"/>
            <a:ext cx="5010150" cy="3757613"/>
          </a:xfrm>
          <a:ln/>
        </p:spPr>
      </p:sp>
      <p:sp>
        <p:nvSpPr>
          <p:cNvPr id="43012" name="Rectangle 3"/>
          <p:cNvSpPr>
            <a:spLocks noGrp="1" noChangeArrowheads="1"/>
          </p:cNvSpPr>
          <p:nvPr>
            <p:ph type="body" idx="1"/>
          </p:nvPr>
        </p:nvSpPr>
        <p:spPr>
          <a:xfrm>
            <a:off x="690951" y="4759363"/>
            <a:ext cx="5506263" cy="4509375"/>
          </a:xfrm>
          <a:noFill/>
          <a:ln/>
        </p:spPr>
        <p:txBody>
          <a:bodyPr/>
          <a:lstStyle/>
          <a:p>
            <a:r>
              <a:rPr lang="en-GB" sz="1600" b="1" dirty="0" smtClean="0"/>
              <a:t>Construction</a:t>
            </a:r>
          </a:p>
          <a:p>
            <a:endParaRPr lang="en-GB" sz="1600" dirty="0" smtClean="0"/>
          </a:p>
          <a:p>
            <a:endParaRPr lang="en-GB" sz="1600" dirty="0" smtClean="0"/>
          </a:p>
          <a:p>
            <a:r>
              <a:rPr lang="en-GB" sz="1600" dirty="0" smtClean="0"/>
              <a:t>The construction industry has started to experiment seriously with ways to improve energy efficiency by the use of new materials and processes to reduce the carbon footprint of new and existing buildings.  </a:t>
            </a:r>
          </a:p>
          <a:p>
            <a:endParaRPr lang="en-GB" sz="1600" dirty="0" smtClean="0"/>
          </a:p>
          <a:p>
            <a:pPr defTabSz="931042" eaLnBrk="1" hangingPunct="1">
              <a:defRPr/>
            </a:pPr>
            <a:r>
              <a:rPr lang="en-GB" sz="1600" dirty="0" smtClean="0"/>
              <a:t>The International Energy Agency says that buildings worldwide account for more than 40% of primary energy use and 24% of greenhouse gas emissions.</a:t>
            </a:r>
          </a:p>
          <a:p>
            <a:pPr eaLnBrk="1" hangingPunct="1"/>
            <a:endParaRPr lang="en-US" sz="16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10150" cy="3757613"/>
          </a:xfrm>
        </p:spPr>
      </p:sp>
      <p:sp>
        <p:nvSpPr>
          <p:cNvPr id="3" name="Notes Placeholder 2"/>
          <p:cNvSpPr>
            <a:spLocks noGrp="1"/>
          </p:cNvSpPr>
          <p:nvPr>
            <p:ph type="body" idx="1"/>
          </p:nvPr>
        </p:nvSpPr>
        <p:spPr/>
        <p:txBody>
          <a:bodyPr>
            <a:normAutofit/>
          </a:bodyPr>
          <a:lstStyle/>
          <a:p>
            <a:r>
              <a:rPr lang="en-GB" sz="1600" dirty="0" smtClean="0"/>
              <a:t>One example in the UK is the </a:t>
            </a:r>
            <a:r>
              <a:rPr lang="en-GB" sz="1600" dirty="0" err="1" smtClean="0"/>
              <a:t>Beddington</a:t>
            </a:r>
            <a:r>
              <a:rPr lang="en-GB" sz="1600" dirty="0" smtClean="0"/>
              <a:t> zero energy project organised by Bioregional.</a:t>
            </a:r>
          </a:p>
          <a:p>
            <a:endParaRPr lang="en-GB" sz="1600" dirty="0" smtClean="0"/>
          </a:p>
          <a:p>
            <a:r>
              <a:rPr lang="en-GB" sz="1600" dirty="0" err="1" smtClean="0"/>
              <a:t>Beddington</a:t>
            </a:r>
            <a:r>
              <a:rPr lang="en-GB" sz="1600" dirty="0" smtClean="0"/>
              <a:t> Zero Energy Development (</a:t>
            </a:r>
            <a:r>
              <a:rPr lang="en-GB" sz="1600" dirty="0" err="1" smtClean="0"/>
              <a:t>BedZED</a:t>
            </a:r>
            <a:r>
              <a:rPr lang="en-GB" sz="1600" dirty="0" smtClean="0"/>
              <a:t>) is an environmentally friendly housing development in the London Borough of Sutton.  It demonstrates several features of </a:t>
            </a:r>
            <a:r>
              <a:rPr lang="en-GB" sz="1600" dirty="0" err="1" smtClean="0"/>
              <a:t>sustaiable</a:t>
            </a:r>
            <a:r>
              <a:rPr lang="en-GB" sz="1600" dirty="0" smtClean="0"/>
              <a:t> consumption and production – doing more with less.  </a:t>
            </a:r>
          </a:p>
          <a:p>
            <a:endParaRPr lang="en-GB" sz="1600" dirty="0" smtClean="0"/>
          </a:p>
          <a:p>
            <a:endParaRPr lang="en-GB" sz="1600" dirty="0"/>
          </a:p>
        </p:txBody>
      </p:sp>
      <p:sp>
        <p:nvSpPr>
          <p:cNvPr id="4" name="Slide Number Placeholder 3"/>
          <p:cNvSpPr>
            <a:spLocks noGrp="1"/>
          </p:cNvSpPr>
          <p:nvPr>
            <p:ph type="sldNum" sz="quarter" idx="10"/>
          </p:nvPr>
        </p:nvSpPr>
        <p:spPr/>
        <p:txBody>
          <a:bodyPr/>
          <a:lstStyle/>
          <a:p>
            <a:pPr>
              <a:defRPr/>
            </a:pPr>
            <a:fld id="{6216BC5D-AECC-46E4-ADB7-0DA536B0587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269A547-273C-47EE-98A0-BFD039624E9E}" type="slidenum">
              <a:rPr lang="en-US" smtClean="0"/>
              <a:pPr/>
              <a:t>14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228116" y="4758909"/>
            <a:ext cx="6355359" cy="4949786"/>
          </a:xfrm>
          <a:noFill/>
          <a:ln/>
        </p:spPr>
        <p:txBody>
          <a:bodyPr/>
          <a:lstStyle/>
          <a:p>
            <a:pPr marL="407331" indent="-407331"/>
            <a:r>
              <a:rPr lang="en-GB" sz="1600" b="1" dirty="0" smtClean="0"/>
              <a:t>Energy </a:t>
            </a:r>
          </a:p>
          <a:p>
            <a:pPr marL="407331" indent="-407331">
              <a:buAutoNum type="romanLcParenBoth" startAt="2"/>
            </a:pPr>
            <a:endParaRPr lang="en-GB" sz="1600" dirty="0" smtClean="0"/>
          </a:p>
          <a:p>
            <a:r>
              <a:rPr lang="en-GB" sz="1400" dirty="0" smtClean="0"/>
              <a:t>Energy presents one of the greatest challenges for a paradigm of SCP since energy usage has been about non-renewable consumption. The EU has established ambitious energy and climate change objectives.  A commitment has been made to substantially decarbonise energy supply, with a target to reduce EU greenhouse gas emissions by 80–95% compared with 1990 levels by 2050. This requires the EU’s electricity system to achieve essentially zero emissions of greenhouse gases by 2050 (European Commission, 2011). </a:t>
            </a:r>
          </a:p>
          <a:p>
            <a:endParaRPr lang="en-GB" sz="1400" dirty="0" smtClean="0"/>
          </a:p>
          <a:p>
            <a:r>
              <a:rPr lang="en-GB" sz="1400" dirty="0" smtClean="0"/>
              <a:t>The central goals of EU energy policy – security of supply, competitiveness and sustainability – have been laid down in the Lisbon treaty (European Union, 2007). </a:t>
            </a:r>
          </a:p>
          <a:p>
            <a:endParaRPr lang="en-GB" sz="1400" dirty="0" smtClean="0"/>
          </a:p>
          <a:p>
            <a:r>
              <a:rPr lang="en-GB" sz="1400" dirty="0" smtClean="0"/>
              <a:t>Energy infrastructure in the EU has started to go down the path of greater efficiency.  Carbon for energy needs has been reduced by 0.75% per year (dematerialisation; 1.1 </a:t>
            </a:r>
            <a:r>
              <a:rPr lang="en-GB" sz="1400" dirty="0" err="1" smtClean="0"/>
              <a:t>Gt</a:t>
            </a:r>
            <a:r>
              <a:rPr lang="en-GB" sz="1400" dirty="0" smtClean="0"/>
              <a:t> of carbon utilised to produce 49 </a:t>
            </a:r>
            <a:r>
              <a:rPr lang="en-GB" sz="1400" dirty="0" err="1" smtClean="0"/>
              <a:t>exojoules</a:t>
            </a:r>
            <a:r>
              <a:rPr lang="en-GB" sz="1400" dirty="0" smtClean="0"/>
              <a:t> (1x10</a:t>
            </a:r>
            <a:r>
              <a:rPr lang="en-GB" sz="1400" baseline="30000" dirty="0" smtClean="0"/>
              <a:t>18</a:t>
            </a:r>
            <a:r>
              <a:rPr lang="en-GB" sz="1400" dirty="0" smtClean="0"/>
              <a:t>) of energy).  </a:t>
            </a:r>
          </a:p>
          <a:p>
            <a:endParaRPr lang="en-GB" sz="1400" dirty="0" smtClean="0"/>
          </a:p>
          <a:p>
            <a:r>
              <a:rPr lang="en-GB" sz="1400" dirty="0" smtClean="0"/>
              <a:t>Over the next 50 years that rate of change will need to double which means in practical terms finding alternative sources to provide for basic necessities</a:t>
            </a:r>
            <a:r>
              <a:rPr lang="en-GB" sz="1400" b="1" dirty="0" smtClean="0"/>
              <a:t>.  </a:t>
            </a:r>
            <a:endParaRPr lang="en-GB" sz="1400" dirty="0" smtClean="0"/>
          </a:p>
          <a:p>
            <a:r>
              <a:rPr lang="en-GB" sz="1100" b="1" dirty="0" smtClean="0"/>
              <a:t> </a:t>
            </a:r>
            <a:endParaRPr lang="en-GB" sz="1100" dirty="0" smtClean="0"/>
          </a:p>
          <a:p>
            <a:endParaRPr lang="en-GB" dirty="0" smtClean="0"/>
          </a:p>
          <a:p>
            <a:endParaRPr lang="en-GB" dirty="0" smtClean="0"/>
          </a:p>
          <a:p>
            <a:endParaRPr lang="en-GB" sz="1600" dirty="0" smtClean="0"/>
          </a:p>
          <a:p>
            <a:r>
              <a:rPr lang="en-US" sz="1400" dirty="0" smtClean="0"/>
              <a:t> </a:t>
            </a:r>
            <a:endParaRPr lang="en-GB" sz="1400" dirty="0" smtClean="0"/>
          </a:p>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z="1600" b="1" dirty="0" smtClean="0"/>
              <a:t>3.  Adapt to universal principles of morality and choose our own destiny  </a:t>
            </a:r>
          </a:p>
          <a:p>
            <a:endParaRPr lang="en-US" sz="1600" dirty="0" smtClean="0"/>
          </a:p>
          <a:p>
            <a:r>
              <a:rPr lang="en-US" sz="1600" dirty="0" smtClean="0"/>
              <a:t>Questions have now been raised about the value systems that underpin growth and consumption particularly in the more developed nations.  </a:t>
            </a:r>
          </a:p>
          <a:p>
            <a:endParaRPr lang="en-US" sz="1600" dirty="0" smtClean="0"/>
          </a:p>
          <a:p>
            <a:r>
              <a:rPr lang="en-US" sz="1600" dirty="0" smtClean="0"/>
              <a:t>Adam Smith in </a:t>
            </a:r>
            <a:r>
              <a:rPr lang="en-US" sz="1600" i="1" dirty="0" smtClean="0"/>
              <a:t>The Theory of Moral Sentiments </a:t>
            </a:r>
            <a:r>
              <a:rPr lang="en-US" sz="1600" dirty="0" smtClean="0"/>
              <a:t>published in 1759, a book </a:t>
            </a:r>
            <a:r>
              <a:rPr lang="en-US" sz="1600" dirty="0" err="1" smtClean="0"/>
              <a:t>favoured</a:t>
            </a:r>
            <a:r>
              <a:rPr lang="en-US" sz="1600" dirty="0" smtClean="0"/>
              <a:t> by the Chinese Prime Minister, </a:t>
            </a:r>
            <a:r>
              <a:rPr lang="en-US" sz="1600" dirty="0" err="1" smtClean="0"/>
              <a:t>Wen</a:t>
            </a:r>
            <a:r>
              <a:rPr lang="en-US" sz="1600" dirty="0" smtClean="0"/>
              <a:t> </a:t>
            </a:r>
            <a:r>
              <a:rPr lang="en-US" sz="1600" dirty="0" err="1" smtClean="0"/>
              <a:t>Jiabao</a:t>
            </a:r>
            <a:r>
              <a:rPr lang="en-US" sz="1600" dirty="0" smtClean="0"/>
              <a:t>, commented that well-designed laws and public policies can harness self-interest for the common good.  </a:t>
            </a:r>
          </a:p>
          <a:p>
            <a:endParaRPr lang="en-US" sz="1600" dirty="0" smtClean="0"/>
          </a:p>
          <a:p>
            <a:r>
              <a:rPr lang="en-US" sz="1600" dirty="0" smtClean="0"/>
              <a:t>But incentives that appeal to self-interest may fail when they undermine the moral values that lead people to act altruistically or in other public-spirited ways.  This prophetic warning has returned to the public space and we need to consider why some societies have grown failed in the past whilst others have failed.  </a:t>
            </a:r>
          </a:p>
          <a:p>
            <a:endParaRPr lang="en-GB" sz="1600" dirty="0" smtClean="0"/>
          </a:p>
          <a:p>
            <a:endParaRPr lang="en-GB" sz="1600" dirty="0" smtClean="0"/>
          </a:p>
        </p:txBody>
      </p:sp>
      <p:sp>
        <p:nvSpPr>
          <p:cNvPr id="45060" name="Slide Number Placeholder 3"/>
          <p:cNvSpPr>
            <a:spLocks noGrp="1"/>
          </p:cNvSpPr>
          <p:nvPr>
            <p:ph type="sldNum" sz="quarter" idx="5"/>
          </p:nvPr>
        </p:nvSpPr>
        <p:spPr>
          <a:noFill/>
        </p:spPr>
        <p:txBody>
          <a:bodyPr/>
          <a:lstStyle/>
          <a:p>
            <a:fld id="{250B1233-BC5E-42B5-85F3-B17BDBF8E42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600" dirty="0" smtClean="0"/>
              <a:t>President Jefferson in 1776 considered the pursuit of happiness as the unalienable right of all humankind.  Whether prosperity and consumption which are at the heart of this paper make people happier is a moot point.</a:t>
            </a:r>
          </a:p>
          <a:p>
            <a:endParaRPr lang="en-GB" sz="1600" dirty="0" smtClean="0"/>
          </a:p>
          <a:p>
            <a:r>
              <a:rPr lang="en-GB" sz="1600" dirty="0" smtClean="0"/>
              <a:t>But it is clear from happiness research that the relationship between happiness and per capita income is not closely matched (the </a:t>
            </a:r>
            <a:r>
              <a:rPr lang="en-GB" sz="1600" dirty="0" err="1" smtClean="0"/>
              <a:t>Easterlin</a:t>
            </a:r>
            <a:r>
              <a:rPr lang="en-GB" sz="1600" dirty="0" smtClean="0"/>
              <a:t> paradox) and across countries it is complex.  It is well established, however, that people in rich countries are generally happier than those in poor countries.  </a:t>
            </a:r>
          </a:p>
          <a:p>
            <a:endParaRPr lang="en-GB" sz="1600" dirty="0" smtClean="0"/>
          </a:p>
          <a:p>
            <a:r>
              <a:rPr lang="en-GB" sz="1600" dirty="0" smtClean="0"/>
              <a:t>Stevenson and </a:t>
            </a:r>
            <a:r>
              <a:rPr lang="en-GB" sz="1600" dirty="0" err="1" smtClean="0"/>
              <a:t>Wolfers</a:t>
            </a:r>
            <a:r>
              <a:rPr lang="en-GB" sz="1600" dirty="0" smtClean="0"/>
              <a:t> (2008) have re-assessed the </a:t>
            </a:r>
            <a:r>
              <a:rPr lang="en-GB" sz="1600" dirty="0" err="1" smtClean="0"/>
              <a:t>Easterlin</a:t>
            </a:r>
            <a:r>
              <a:rPr lang="en-GB" sz="1600" dirty="0" smtClean="0"/>
              <a:t> paradox using data from a broader array of countries.  They established a clear positive link between average levels of well-being and income across countries.  They found no evidence of a satiation point beyond which wealthier countries showed no further increases in subjective well-being.  </a:t>
            </a:r>
          </a:p>
          <a:p>
            <a:endParaRPr lang="en-GB" sz="1600" dirty="0" smtClean="0"/>
          </a:p>
          <a:p>
            <a:r>
              <a:rPr lang="en-GB" sz="1600" dirty="0" smtClean="0"/>
              <a:t>A</a:t>
            </a:r>
            <a:r>
              <a:rPr lang="en-US" sz="1600" dirty="0" smtClean="0"/>
              <a:t>n apparent inconsistency was in the United States where there has been no discernible increase in happiness over the past thirty-five years.  </a:t>
            </a:r>
            <a:endParaRPr lang="en-GB" sz="1600" dirty="0" smtClean="0"/>
          </a:p>
          <a:p>
            <a:r>
              <a:rPr lang="en-GB" sz="1600" dirty="0" smtClean="0"/>
              <a:t>  </a:t>
            </a:r>
          </a:p>
          <a:p>
            <a:endParaRPr lang="en-GB" dirty="0"/>
          </a:p>
        </p:txBody>
      </p:sp>
      <p:sp>
        <p:nvSpPr>
          <p:cNvPr id="4" name="Slide Number Placeholder 3"/>
          <p:cNvSpPr>
            <a:spLocks noGrp="1"/>
          </p:cNvSpPr>
          <p:nvPr>
            <p:ph type="sldNum" sz="quarter" idx="10"/>
          </p:nvPr>
        </p:nvSpPr>
        <p:spPr/>
        <p:txBody>
          <a:bodyPr/>
          <a:lstStyle/>
          <a:p>
            <a:pPr>
              <a:defRPr/>
            </a:pPr>
            <a:fld id="{E8053E1E-C433-418B-A6EC-0FE43F8D368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8F2FA96-7B49-49F6-910F-DB570ABFE69C}" type="slidenum">
              <a:rPr lang="en-US" smtClean="0"/>
              <a:pPr/>
              <a:t>17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228116" y="4696913"/>
            <a:ext cx="6278789" cy="5323387"/>
          </a:xfrm>
          <a:noFill/>
          <a:ln/>
        </p:spPr>
        <p:txBody>
          <a:bodyPr/>
          <a:lstStyle/>
          <a:p>
            <a:r>
              <a:rPr lang="en-GB" sz="1400" dirty="0" smtClean="0"/>
              <a:t>Jared Diamond in “Collapse”</a:t>
            </a:r>
            <a:r>
              <a:rPr lang="en-GB" sz="1400" b="1" dirty="0" smtClean="0"/>
              <a:t> </a:t>
            </a:r>
            <a:r>
              <a:rPr lang="en-GB" sz="1400" dirty="0" smtClean="0"/>
              <a:t>has</a:t>
            </a:r>
            <a:r>
              <a:rPr lang="en-GB" sz="1400" b="1" dirty="0" smtClean="0"/>
              <a:t> </a:t>
            </a:r>
            <a:r>
              <a:rPr lang="en-GB" sz="1400" dirty="0" smtClean="0"/>
              <a:t>analysed how societies have dealt with crises arising from overconsumption.  Some have succeeded while others have not.  </a:t>
            </a:r>
          </a:p>
          <a:p>
            <a:r>
              <a:rPr lang="en-GB" sz="1400" dirty="0" smtClean="0"/>
              <a:t>In Easter Island it was largely because resources were overexploited; in the Yucatan peninsula there was population explosion and socio-political failure; in the medieval Viking colony on Greenland there was a failure to develop stable trading partnerships with Native Americans and adapt to their culture; in Rwanda it was mainly because of the impact of overpopulation. </a:t>
            </a:r>
          </a:p>
          <a:p>
            <a:pPr defTabSz="931042">
              <a:defRPr/>
            </a:pPr>
            <a:r>
              <a:rPr lang="en-GB" sz="1400" dirty="0" smtClean="0"/>
              <a:t>In Diamond’s own state of Montana the attractive environment was sustained by Federal support through subsidies, while in the European Union the 15 rich states extended membership to include 12 poor states in Eastern Europe pledging to help them catch up. </a:t>
            </a:r>
          </a:p>
          <a:p>
            <a:r>
              <a:rPr lang="en-GB" sz="1400" dirty="0" smtClean="0"/>
              <a:t> Adaptation to principles of morality which encompass the idea of sustainable development has become a primary and urgent issue.  Stewardship of shared resources is essential if we are to avoid the exploitation and overconsumption of the ecosystem services we take for granted – air, water, oceans, natural resources and reserves.  There is growing recognition that mismanagement of resources can terminate cultures, what has become known as the ‘tragedy of the commons’ or the loss of what we share in common.</a:t>
            </a:r>
          </a:p>
          <a:p>
            <a:r>
              <a:rPr lang="en-GB" sz="1400" dirty="0" smtClean="0"/>
              <a:t>Where countries survived, individual rights were subjugated to group interests even though such rights were fought for so dearly in earlier generations. </a:t>
            </a:r>
          </a:p>
          <a:p>
            <a:endParaRPr lang="en-GB" sz="14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xfrm>
            <a:off x="228116" y="4758909"/>
            <a:ext cx="6355359" cy="4509298"/>
          </a:xfrm>
          <a:noFill/>
        </p:spPr>
        <p:txBody>
          <a:bodyPr wrap="square" numCol="1" anchor="t" anchorCtr="0" compatLnSpc="1">
            <a:prstTxWarp prst="textNoShape">
              <a:avLst/>
            </a:prstTxWarp>
          </a:bodyPr>
          <a:lstStyle/>
          <a:p>
            <a:endParaRPr lang="en-GB" sz="1400" dirty="0" smtClean="0"/>
          </a:p>
          <a:p>
            <a:r>
              <a:rPr lang="en-GB" sz="1400" dirty="0" smtClean="0"/>
              <a:t>Social reasoning and public discussion based on observation and experience play a key part in adaptation to more sustainable lifestyles.  </a:t>
            </a:r>
          </a:p>
          <a:p>
            <a:endParaRPr lang="en-GB" sz="1400" dirty="0" smtClean="0"/>
          </a:p>
          <a:p>
            <a:r>
              <a:rPr lang="en-GB" sz="1400" dirty="0" smtClean="0"/>
              <a:t>A recent study in Canada showed that consumers made truly sustainable purchases in only a few product categories: appliances, household cleaners, food, and paper products.  They were least sustainable in their purchases of technology products and personal care products.  Activities that required a behavioural change and strong commitment to sustainability had a low level of participation.  </a:t>
            </a:r>
          </a:p>
          <a:p>
            <a:endParaRPr lang="en-GB" sz="1400" dirty="0" smtClean="0"/>
          </a:p>
          <a:p>
            <a:r>
              <a:rPr lang="en-GB" sz="1400" dirty="0" smtClean="0"/>
              <a:t>A consumer’s life stage, level of education, and size of living space all contributed to sustainable purchasing behaviour.  Consumers with the worst household sustainability scores were those with a university education, who owned their homes and lived in households with 2 or more persons. </a:t>
            </a:r>
            <a:endParaRPr lang="en-GB" sz="1400" dirty="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3EB000-EDF6-46FB-BCC4-07D6CAB06DF3}"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xfrm>
            <a:off x="689136" y="4758909"/>
            <a:ext cx="5509892" cy="4714858"/>
          </a:xfrm>
          <a:noFill/>
        </p:spPr>
        <p:txBody>
          <a:bodyPr wrap="square" numCol="1" anchor="t" anchorCtr="0" compatLnSpc="1">
            <a:prstTxWarp prst="textNoShape">
              <a:avLst/>
            </a:prstTxWarp>
          </a:bodyPr>
          <a:lstStyle/>
          <a:p>
            <a:pPr defTabSz="931042" eaLnBrk="1" hangingPunct="1">
              <a:spcBef>
                <a:spcPct val="0"/>
              </a:spcBef>
              <a:defRPr/>
            </a:pPr>
            <a:r>
              <a:rPr lang="en-GB" sz="1400" dirty="0" smtClean="0"/>
              <a:t>Awareness of the significance of sustainability in today’s industrial societies and the need to understand in greater depth the many factors that influence human behaviour are essential to bring about behavioural change.  </a:t>
            </a:r>
          </a:p>
          <a:p>
            <a:pPr defTabSz="931042" eaLnBrk="1" hangingPunct="1">
              <a:spcBef>
                <a:spcPct val="0"/>
              </a:spcBef>
              <a:defRPr/>
            </a:pPr>
            <a:endParaRPr lang="en-GB" sz="1400" dirty="0" smtClean="0"/>
          </a:p>
          <a:p>
            <a:pPr defTabSz="931042" eaLnBrk="1" hangingPunct="1">
              <a:spcBef>
                <a:spcPct val="0"/>
              </a:spcBef>
              <a:defRPr/>
            </a:pPr>
            <a:r>
              <a:rPr lang="en-GB" sz="1400" dirty="0" smtClean="0"/>
              <a:t>A recent study published by the UK government’s Department of Environment, Food and Rural Affairs (DEFRA) has developed </a:t>
            </a:r>
            <a:r>
              <a:rPr lang="en-GB" sz="1400" i="1" dirty="0" smtClean="0"/>
              <a:t>The Sustainable Lifestyles Framework</a:t>
            </a:r>
            <a:r>
              <a:rPr lang="en-GB" sz="1400" dirty="0" smtClean="0"/>
              <a:t>.  </a:t>
            </a:r>
          </a:p>
          <a:p>
            <a:pPr defTabSz="931042" eaLnBrk="1" hangingPunct="1">
              <a:spcBef>
                <a:spcPct val="0"/>
              </a:spcBef>
              <a:defRPr/>
            </a:pPr>
            <a:endParaRPr lang="en-GB" sz="1400" dirty="0" smtClean="0"/>
          </a:p>
          <a:p>
            <a:pPr defTabSz="931042" eaLnBrk="1" hangingPunct="1">
              <a:spcBef>
                <a:spcPct val="0"/>
              </a:spcBef>
              <a:defRPr/>
            </a:pPr>
            <a:r>
              <a:rPr lang="en-GB" sz="1400" dirty="0" smtClean="0"/>
              <a:t>This Framework provides a tool to support organisations and communities to develop effective approaches to influence personal behaviour.  </a:t>
            </a:r>
          </a:p>
          <a:p>
            <a:pPr defTabSz="931042" eaLnBrk="1" hangingPunct="1">
              <a:spcBef>
                <a:spcPct val="0"/>
              </a:spcBef>
              <a:defRPr/>
            </a:pPr>
            <a:endParaRPr lang="en-GB" sz="1400" dirty="0" smtClean="0"/>
          </a:p>
          <a:p>
            <a:pPr defTabSz="931042" eaLnBrk="1" hangingPunct="1">
              <a:spcBef>
                <a:spcPct val="0"/>
              </a:spcBef>
              <a:defRPr/>
            </a:pPr>
            <a:r>
              <a:rPr lang="en-GB" sz="1400" dirty="0" smtClean="0"/>
              <a:t>It outlines a set of key behaviours that constitute a sustainable lifestyle, identifies best practice to influence behaviour, and gives key insights on why some people act - all informed by a robust evidence base.</a:t>
            </a:r>
          </a:p>
          <a:p>
            <a:pPr defTabSz="931042" eaLnBrk="1" hangingPunct="1">
              <a:spcBef>
                <a:spcPct val="0"/>
              </a:spcBef>
              <a:defRPr/>
            </a:pPr>
            <a:endParaRPr lang="en-GB" sz="1400" dirty="0" smtClean="0"/>
          </a:p>
          <a:p>
            <a:pPr eaLnBrk="1" hangingPunct="1">
              <a:spcBef>
                <a:spcPct val="0"/>
              </a:spcBef>
              <a:defRPr/>
            </a:pPr>
            <a:r>
              <a:rPr lang="en-GB" sz="1400" dirty="0" smtClean="0"/>
              <a:t>The DEFRA study recognises that there are thousands of behaviours which can contribute to sustainable living but that many people are not sure of the ‘right’ behaviours.   ‘Indeed civil society and other organisations can find it difficult to identify the areas to focus on’.  </a:t>
            </a:r>
          </a:p>
          <a:p>
            <a:pPr defTabSz="931042" eaLnBrk="1" hangingPunct="1">
              <a:spcBef>
                <a:spcPct val="0"/>
              </a:spcBef>
              <a:defRPr/>
            </a:pPr>
            <a:endParaRPr lang="en-GB" sz="1400" dirty="0" smtClean="0"/>
          </a:p>
          <a:p>
            <a:pPr defTabSz="931042" eaLnBrk="1" hangingPunct="1">
              <a:spcBef>
                <a:spcPct val="0"/>
              </a:spcBef>
              <a:defRPr/>
            </a:pPr>
            <a:endParaRPr lang="en-GB" dirty="0" smtClean="0"/>
          </a:p>
          <a:p>
            <a:endParaRPr lang="en-GB" dirty="0" smtClean="0"/>
          </a:p>
          <a:p>
            <a:r>
              <a:rPr lang="en-GB" dirty="0" smtClean="0"/>
              <a:t>     </a:t>
            </a:r>
          </a:p>
          <a:p>
            <a:pPr eaLnBrk="1" hangingPunct="1">
              <a:spcBef>
                <a:spcPct val="0"/>
              </a:spcBef>
            </a:pPr>
            <a:endParaRPr lang="en-GB"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F3B837-DF10-4C17-B92C-AD6931C5CCCA}"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689136" y="4758909"/>
            <a:ext cx="5509892" cy="4793168"/>
          </a:xfrm>
          <a:noFill/>
          <a:ln/>
        </p:spPr>
        <p:txBody>
          <a:bodyPr/>
          <a:lstStyle/>
          <a:p>
            <a:endParaRPr lang="en-GB" sz="1600" dirty="0" smtClean="0"/>
          </a:p>
          <a:p>
            <a:r>
              <a:rPr lang="en-GB" sz="1600" dirty="0" smtClean="0"/>
              <a:t>Two years ago we celebrated the 200</a:t>
            </a:r>
            <a:r>
              <a:rPr lang="en-GB" sz="1600" baseline="30000" dirty="0" smtClean="0"/>
              <a:t>th</a:t>
            </a:r>
            <a:r>
              <a:rPr lang="en-GB" sz="1600" dirty="0" smtClean="0"/>
              <a:t> anniversary of Darwin’s birth and the 150</a:t>
            </a:r>
            <a:r>
              <a:rPr lang="en-GB" sz="1600" baseline="30000" dirty="0" smtClean="0"/>
              <a:t>th</a:t>
            </a:r>
            <a:r>
              <a:rPr lang="en-GB" sz="1600" dirty="0" smtClean="0"/>
              <a:t> anniversary of the publication of the ‘Origin of Species’.  </a:t>
            </a:r>
          </a:p>
          <a:p>
            <a:r>
              <a:rPr lang="en-GB" sz="1600" dirty="0" smtClean="0"/>
              <a:t>We revisited Darwin’s great new idea about natural selection as the agent of evolution, the phenomena of competition and  adaptation, and how they are central in the struggle to survive in a changing environment.  </a:t>
            </a:r>
          </a:p>
          <a:p>
            <a:pPr eaLnBrk="1" hangingPunct="1"/>
            <a:r>
              <a:rPr lang="en-GB" sz="1600" dirty="0" smtClean="0"/>
              <a:t>Darwin’s landmark insights were formulated in the heat of the industrial revolution when t</a:t>
            </a:r>
            <a:r>
              <a:rPr lang="en-US" sz="1600" dirty="0" smtClean="0"/>
              <a:t>he key incentive was the pursuit of profits.   </a:t>
            </a:r>
          </a:p>
          <a:p>
            <a:pPr eaLnBrk="1" hangingPunct="1"/>
            <a:r>
              <a:rPr lang="en-US" sz="1600" dirty="0" smtClean="0"/>
              <a:t>Firms competed by investing in new technologies and by reducing costs of production.</a:t>
            </a:r>
            <a:endParaRPr lang="en-GB" sz="1600" dirty="0" smtClean="0"/>
          </a:p>
          <a:p>
            <a:endParaRPr lang="en-GB" dirty="0" smtClean="0"/>
          </a:p>
        </p:txBody>
      </p:sp>
      <p:sp>
        <p:nvSpPr>
          <p:cNvPr id="36868" name="Slide Number Placeholder 3"/>
          <p:cNvSpPr>
            <a:spLocks noGrp="1"/>
          </p:cNvSpPr>
          <p:nvPr>
            <p:ph type="sldNum" sz="quarter" idx="5"/>
          </p:nvPr>
        </p:nvSpPr>
        <p:spPr>
          <a:noFill/>
        </p:spPr>
        <p:txBody>
          <a:bodyPr/>
          <a:lstStyle/>
          <a:p>
            <a:fld id="{0B843DD2-D5B2-4793-A1CE-7FDAB340D8C7}"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31042">
              <a:defRPr/>
            </a:pPr>
            <a:r>
              <a:rPr lang="en-GB" sz="1400" dirty="0" smtClean="0"/>
              <a:t>Here is a specific example which aims to tackle the problem of waste and changing people’s  behaviour.  There is no single solution but a four-fold model (4E model) has been used to shape activity.  This model identifies a best practice principle for delivering change.      </a:t>
            </a:r>
            <a:endParaRPr lang="en-US" sz="1400" dirty="0" smtClean="0"/>
          </a:p>
          <a:p>
            <a:endParaRPr lang="en-GB" sz="1400" dirty="0" smtClean="0"/>
          </a:p>
          <a:p>
            <a:r>
              <a:rPr lang="en-GB" sz="1400" dirty="0" smtClean="0"/>
              <a:t>From DEFRA’s comprehensive study it is expected that other organisations will have the confidence and capacity to shape activity based on evidence from a set of nine headline and, within these, 30 key behaviours relating to sustainability impacts (e.g. CO</a:t>
            </a:r>
            <a:r>
              <a:rPr lang="en-GB" sz="1400" baseline="-25000" dirty="0" smtClean="0"/>
              <a:t>2</a:t>
            </a:r>
            <a:r>
              <a:rPr lang="en-GB" sz="1400" dirty="0" smtClean="0"/>
              <a:t>, water, biodiversity and wellbeing).  </a:t>
            </a:r>
          </a:p>
          <a:p>
            <a:endParaRPr lang="en-GB" sz="1400" dirty="0" smtClean="0"/>
          </a:p>
          <a:p>
            <a:r>
              <a:rPr lang="en-GB" sz="1400" dirty="0" smtClean="0"/>
              <a:t>Lacking from this framework is consideration of the importance of values which are informed by religious and humanitarian beliefs.  </a:t>
            </a:r>
            <a:r>
              <a:rPr lang="en-US" sz="1400" dirty="0" smtClean="0"/>
              <a:t>These universal values map closely on to sustainable consumption and production and inform the lives of millions of people worldwide.  Because of their pervasiveness they should be incorporated into decision-making processes as they </a:t>
            </a:r>
            <a:r>
              <a:rPr lang="en-GB" sz="1400" dirty="0" smtClean="0"/>
              <a:t>encourage behavioural change towards the preservation and conservation of what is needful for the success of this and future generations. </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82BA2E-D71D-44B4-937B-8AAF032DE35C}"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20F73DA-C92D-49FE-88AA-D278328F1AD9}"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E39AAEA-5CB2-45F2-920C-332682E142D8}" type="slidenum">
              <a:rPr lang="de-DE" smtClean="0">
                <a:latin typeface="Arial" charset="0"/>
                <a:ea typeface="ＭＳ Ｐゴシック"/>
                <a:cs typeface="ＭＳ Ｐゴシック"/>
              </a:rPr>
              <a:pPr/>
              <a:t>22</a:t>
            </a:fld>
            <a:endParaRPr lang="de-DE" smtClean="0">
              <a:latin typeface="Arial" charset="0"/>
              <a:ea typeface="ＭＳ Ｐゴシック"/>
              <a:cs typeface="ＭＳ Ｐゴシック"/>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20F73DA-C92D-49FE-88AA-D278328F1AD9}"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20F73DA-C92D-49FE-88AA-D278328F1AD9}"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20F73DA-C92D-49FE-88AA-D278328F1AD9}" type="slidenum">
              <a:rPr lang="de-DE" smtClean="0"/>
              <a:pPr>
                <a:defRPr/>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20F73DA-C92D-49FE-88AA-D278328F1AD9}" type="slidenum">
              <a:rPr lang="de-DE" smtClean="0"/>
              <a:pPr>
                <a:defRPr/>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b="1" dirty="0" smtClean="0"/>
              <a:t>To summarise:</a:t>
            </a:r>
          </a:p>
          <a:p>
            <a:r>
              <a:rPr lang="en-GB" sz="1600" dirty="0" smtClean="0"/>
              <a:t>Low growth has become a feature of several developed country economies in the first decade of the 21</a:t>
            </a:r>
            <a:r>
              <a:rPr lang="en-GB" sz="1600" baseline="30000" dirty="0" smtClean="0"/>
              <a:t>st</a:t>
            </a:r>
            <a:r>
              <a:rPr lang="en-GB" sz="1600" dirty="0" smtClean="0"/>
              <a:t> century</a:t>
            </a:r>
          </a:p>
          <a:p>
            <a:r>
              <a:rPr lang="en-GB" sz="1600" dirty="0" smtClean="0"/>
              <a:t>Sustainable consumption and production is a relevant paradigm in which science technology and innovation (STI) have a major role to play</a:t>
            </a:r>
          </a:p>
          <a:p>
            <a:r>
              <a:rPr lang="en-GB" sz="1600" dirty="0" smtClean="0"/>
              <a:t>STI does not hold all the answers as economic growth at any price has to be ‘subjugated to group interests’.</a:t>
            </a:r>
            <a:endParaRPr lang="en-GB" sz="1600" dirty="0"/>
          </a:p>
        </p:txBody>
      </p:sp>
      <p:sp>
        <p:nvSpPr>
          <p:cNvPr id="4" name="Slide Number Placeholder 3"/>
          <p:cNvSpPr>
            <a:spLocks noGrp="1"/>
          </p:cNvSpPr>
          <p:nvPr>
            <p:ph type="sldNum" sz="quarter" idx="10"/>
          </p:nvPr>
        </p:nvSpPr>
        <p:spPr/>
        <p:txBody>
          <a:bodyPr/>
          <a:lstStyle/>
          <a:p>
            <a:pPr>
              <a:defRPr/>
            </a:pPr>
            <a:fld id="{220F73DA-C92D-49FE-88AA-D278328F1AD9}" type="slidenum">
              <a:rPr lang="de-DE" smtClean="0"/>
              <a:pPr>
                <a:defRPr/>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7DBA66B-BCA3-4699-B802-FBA3F6BBF332}" type="slidenum">
              <a:rPr lang="en-US" smtClean="0"/>
              <a:pPr/>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1" y="4758909"/>
            <a:ext cx="6888162" cy="4949786"/>
          </a:xfrm>
          <a:noFill/>
          <a:ln>
            <a:noFill/>
          </a:ln>
        </p:spPr>
        <p:txBody>
          <a:bodyPr/>
          <a:lstStyle/>
          <a:p>
            <a:pPr defTabSz="931042" eaLnBrk="1" hangingPunct="1">
              <a:defRPr/>
            </a:pPr>
            <a:r>
              <a:rPr lang="en-GB" kern="1200" dirty="0" smtClean="0">
                <a:solidFill>
                  <a:schemeClr val="tx1"/>
                </a:solidFill>
                <a:latin typeface="Calibri" pitchFamily="34" charset="0"/>
                <a:ea typeface="+mn-ea"/>
                <a:cs typeface="+mn-cs"/>
              </a:rPr>
              <a:t>Renewable energy sources are anticipated to play a major role in achieving these longer-term targets, although as yet the relative contributions from individual technologies such as CSP have not been established</a:t>
            </a:r>
          </a:p>
          <a:p>
            <a:pPr eaLnBrk="1" hangingPunct="1"/>
            <a:r>
              <a:rPr lang="en-GB" dirty="0" smtClean="0"/>
              <a:t>Concentrated solar power (CSP) systems use mirrors and tracking systems to focus a large area of sunlight onto a small area. The concentrated light is then used as a heat source for a conventional power plant or is concentrated onto photovoltaic surfaces.</a:t>
            </a:r>
          </a:p>
          <a:p>
            <a:r>
              <a:rPr lang="en-GB" kern="1200" dirty="0" smtClean="0">
                <a:solidFill>
                  <a:schemeClr val="tx1"/>
                </a:solidFill>
                <a:latin typeface="Calibri" pitchFamily="34" charset="0"/>
                <a:ea typeface="+mn-ea"/>
                <a:cs typeface="+mn-cs"/>
              </a:rPr>
              <a:t>A major challenge will be to move towards, and in time to achieve, cost parity of CSP and fossil-fired generation.  Around half of the anticipated reductions in CSP generating costs are expected to come from technology developments, and the other half from economies of scale and volume production </a:t>
            </a:r>
            <a:endParaRPr lang="en-GB" dirty="0" smtClean="0"/>
          </a:p>
          <a:p>
            <a:pPr eaLnBrk="1" hangingPunct="1"/>
            <a:endParaRPr lang="en-GB" dirty="0" smtClean="0"/>
          </a:p>
          <a:p>
            <a:pPr defTabSz="931042">
              <a:defRPr/>
            </a:pPr>
            <a:r>
              <a:rPr lang="en-GB" kern="1200" dirty="0" smtClean="0">
                <a:solidFill>
                  <a:schemeClr val="tx1"/>
                </a:solidFill>
                <a:latin typeface="Calibri" pitchFamily="34" charset="0"/>
                <a:ea typeface="+mn-ea"/>
                <a:cs typeface="+mn-cs"/>
              </a:rPr>
              <a:t>From these brief examples we can see how science and technology can contribute to ways that help us towards a paradigm of more sustainable consumption and production, but ‘technological fixes’ are not enough. We will need to also use economic, fiscal and behavioural change instruments if we are to avoid repeating the mistakes of the past by adapting to universal principles of morality.  This has become</a:t>
            </a:r>
            <a:r>
              <a:rPr lang="en-GB" kern="1200" baseline="0" dirty="0" smtClean="0">
                <a:solidFill>
                  <a:schemeClr val="tx1"/>
                </a:solidFill>
                <a:latin typeface="Calibri" pitchFamily="34" charset="0"/>
                <a:ea typeface="+mn-ea"/>
                <a:cs typeface="+mn-cs"/>
              </a:rPr>
              <a:t> a pressing issue in Europe with its experience of low growth and high unemployment and we will examine a specific example from the UK.   </a:t>
            </a:r>
            <a:r>
              <a:rPr lang="en-GB" kern="1200" dirty="0" smtClean="0">
                <a:solidFill>
                  <a:schemeClr val="tx1"/>
                </a:solidFill>
                <a:latin typeface="Calibri" pitchFamily="34" charset="0"/>
                <a:ea typeface="+mn-ea"/>
                <a:cs typeface="+mn-cs"/>
              </a:rPr>
              <a:t>   </a:t>
            </a:r>
          </a:p>
          <a:p>
            <a:endParaRPr lang="en-GB" dirty="0" smtClean="0"/>
          </a:p>
          <a:p>
            <a:pPr defTabSz="931042">
              <a:defRPr/>
            </a:pPr>
            <a:r>
              <a:rPr lang="en-US" kern="1200" dirty="0" smtClean="0">
                <a:solidFill>
                  <a:schemeClr val="tx1"/>
                </a:solidFill>
                <a:latin typeface="Calibri" pitchFamily="34" charset="0"/>
                <a:ea typeface="+mn-ea"/>
                <a:cs typeface="+mn-cs"/>
              </a:rPr>
              <a:t>Growth comes in different forms.  Physical growth occurs in the amount of energy and matter that can be mobilized by the economy; economic growth in money flows, incomes, expenditure and value added; and growth in human welfare which is dependent on sustaining environmental functions, incomes, security, safety, leisure and relationships.  What are the value systems that underpin the economies of the more developed nations now that they are experiencing a near ‘de-growth’ situation?  Is there are causal relationship to be elucidated?  Or will a change in </a:t>
            </a:r>
            <a:r>
              <a:rPr lang="en-US" kern="1200" dirty="0" err="1" smtClean="0">
                <a:solidFill>
                  <a:schemeClr val="tx1"/>
                </a:solidFill>
                <a:latin typeface="Calibri" pitchFamily="34" charset="0"/>
                <a:ea typeface="+mn-ea"/>
                <a:cs typeface="+mn-cs"/>
              </a:rPr>
              <a:t>behaviour</a:t>
            </a:r>
            <a:r>
              <a:rPr lang="en-US" kern="1200" dirty="0" smtClean="0">
                <a:solidFill>
                  <a:schemeClr val="tx1"/>
                </a:solidFill>
                <a:latin typeface="Calibri" pitchFamily="34" charset="0"/>
                <a:ea typeface="+mn-ea"/>
                <a:cs typeface="+mn-cs"/>
              </a:rPr>
              <a:t> enable us to choose our own destiny?</a:t>
            </a:r>
            <a:endParaRPr lang="en-GB" kern="1200" dirty="0" smtClean="0">
              <a:solidFill>
                <a:schemeClr val="tx1"/>
              </a:solidFill>
              <a:latin typeface="Calibri" pitchFamily="34" charset="0"/>
              <a:ea typeface="+mn-ea"/>
              <a:cs typeface="+mn-cs"/>
            </a:endParaRPr>
          </a:p>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D5AC008-1D1F-470A-8C3D-BE7AE0469355}" type="slidenum">
              <a:rPr lang="en-US" smtClean="0"/>
              <a:pPr/>
              <a:t>3</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600" dirty="0" smtClean="0"/>
              <a:t>It resulted, as Peter Nolan has pointed out, in a form of </a:t>
            </a:r>
            <a:r>
              <a:rPr lang="en-GB" sz="1600" dirty="0" smtClean="0"/>
              <a:t>capitalism that stimulated human creativity and aggression in ways that produced immense benefits to humankind.  </a:t>
            </a:r>
          </a:p>
          <a:p>
            <a:pPr eaLnBrk="1" hangingPunct="1"/>
            <a:endParaRPr lang="en-GB" sz="1600" dirty="0" smtClean="0"/>
          </a:p>
          <a:p>
            <a:pPr eaLnBrk="1" hangingPunct="1"/>
            <a:r>
              <a:rPr lang="en-GB" sz="1600" dirty="0" smtClean="0"/>
              <a:t>Yet, says Nolan (2008), capitalist freedom is a two-edged sword and there is now a ferocious international struggle underway to secure access to scarce resources...which has produced a world of financial instability’ </a:t>
            </a:r>
          </a:p>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494CDF2-9311-4360-AE78-7CE0C0ABE06E}" type="slidenum">
              <a:rPr lang="en-US" smtClean="0"/>
              <a:pPr/>
              <a:t>4</a:t>
            </a:fld>
            <a:endParaRPr lang="en-US" dirty="0" smtClean="0"/>
          </a:p>
        </p:txBody>
      </p:sp>
      <p:sp>
        <p:nvSpPr>
          <p:cNvPr id="39939" name="Rectangle 2"/>
          <p:cNvSpPr>
            <a:spLocks noGrp="1" noRot="1" noChangeAspect="1" noChangeArrowheads="1" noTextEdit="1"/>
          </p:cNvSpPr>
          <p:nvPr>
            <p:ph type="sldImg"/>
          </p:nvPr>
        </p:nvSpPr>
        <p:spPr>
          <a:xfrm>
            <a:off x="938213" y="781050"/>
            <a:ext cx="5010150" cy="3757613"/>
          </a:xfrm>
          <a:ln/>
        </p:spPr>
      </p:sp>
      <p:sp>
        <p:nvSpPr>
          <p:cNvPr id="39940" name="Rectangle 3"/>
          <p:cNvSpPr>
            <a:spLocks noGrp="1" noChangeArrowheads="1"/>
          </p:cNvSpPr>
          <p:nvPr>
            <p:ph type="body" idx="1"/>
          </p:nvPr>
        </p:nvSpPr>
        <p:spPr>
          <a:noFill/>
          <a:ln/>
        </p:spPr>
        <p:txBody>
          <a:bodyPr/>
          <a:lstStyle/>
          <a:p>
            <a:r>
              <a:rPr lang="en-US" sz="1600" dirty="0" smtClean="0"/>
              <a:t> </a:t>
            </a:r>
            <a:endParaRPr lang="en-GB" sz="1600" dirty="0" smtClean="0"/>
          </a:p>
          <a:p>
            <a:r>
              <a:rPr lang="en-US" sz="1600" dirty="0" smtClean="0"/>
              <a:t>Three transformational elements for the more- and over-developed nations will be discussed:</a:t>
            </a:r>
          </a:p>
          <a:p>
            <a:endParaRPr lang="en-US" sz="1600" dirty="0" smtClean="0"/>
          </a:p>
          <a:p>
            <a:r>
              <a:rPr lang="en-US" sz="1600" dirty="0" smtClean="0"/>
              <a:t>first, examination of the current systems, questioning if they will lead to sustainable development;</a:t>
            </a:r>
          </a:p>
          <a:p>
            <a:endParaRPr lang="en-US" sz="1600" dirty="0" smtClean="0"/>
          </a:p>
          <a:p>
            <a:r>
              <a:rPr lang="en-US" sz="1600" dirty="0" smtClean="0"/>
              <a:t>second, adoption of sustainable consumption and production (SCP) as trustees of the future; </a:t>
            </a:r>
          </a:p>
          <a:p>
            <a:endParaRPr lang="en-US" sz="1600" dirty="0" smtClean="0"/>
          </a:p>
          <a:p>
            <a:r>
              <a:rPr lang="en-US" sz="1600" dirty="0" smtClean="0"/>
              <a:t>third, adaptation to universal principles of morality in choosing our own destiny</a:t>
            </a:r>
            <a:endParaRPr lang="en-GB" sz="16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600" b="1" dirty="0" smtClean="0">
                <a:solidFill>
                  <a:srgbClr val="002060"/>
                </a:solidFill>
              </a:rPr>
              <a:t>1.  Examine the systems</a:t>
            </a:r>
          </a:p>
          <a:p>
            <a:endParaRPr lang="en-GB" sz="1600" dirty="0" smtClean="0">
              <a:solidFill>
                <a:srgbClr val="002060"/>
              </a:solidFill>
            </a:endParaRPr>
          </a:p>
          <a:p>
            <a:r>
              <a:rPr lang="en-GB" sz="1600" dirty="0" smtClean="0">
                <a:solidFill>
                  <a:srgbClr val="002060"/>
                </a:solidFill>
              </a:rPr>
              <a:t>The top 20 % of the world's rich consume 85 % of total commodities. </a:t>
            </a:r>
            <a:endParaRPr lang="en-US" sz="1600" dirty="0" smtClean="0">
              <a:solidFill>
                <a:srgbClr val="002060"/>
              </a:solidFill>
            </a:endParaRPr>
          </a:p>
          <a:p>
            <a:endParaRPr lang="en-US" sz="1600" dirty="0" smtClean="0"/>
          </a:p>
          <a:p>
            <a:r>
              <a:rPr lang="en-US" sz="1600" dirty="0" smtClean="0"/>
              <a:t>Establish a set of Millennium Consumption Goals for the period 2012-2020 and for subsequent decades, complementing the Millennium Development Goals in order to:</a:t>
            </a:r>
          </a:p>
          <a:p>
            <a:pPr>
              <a:buFont typeface="Wingdings" pitchFamily="2" charset="2"/>
              <a:buChar char="Ø"/>
            </a:pPr>
            <a:r>
              <a:rPr lang="en-US" sz="1600" dirty="0" smtClean="0">
                <a:solidFill>
                  <a:srgbClr val="7030A0"/>
                </a:solidFill>
              </a:rPr>
              <a:t>to ensure that the basic needs of the poor are met </a:t>
            </a:r>
          </a:p>
          <a:p>
            <a:pPr>
              <a:buFont typeface="Wingdings" pitchFamily="2" charset="2"/>
              <a:buChar char="Ø"/>
            </a:pPr>
            <a:r>
              <a:rPr lang="en-US" sz="1600" dirty="0" smtClean="0">
                <a:solidFill>
                  <a:srgbClr val="7030A0"/>
                </a:solidFill>
              </a:rPr>
              <a:t>preserve and strengthen earth’s natural resource base on which human society depends </a:t>
            </a:r>
          </a:p>
          <a:p>
            <a:pPr>
              <a:buFont typeface="Wingdings" pitchFamily="2" charset="2"/>
              <a:buChar char="Ø"/>
            </a:pPr>
            <a:r>
              <a:rPr lang="en-US" sz="1600" dirty="0" smtClean="0">
                <a:solidFill>
                  <a:srgbClr val="7030A0"/>
                </a:solidFill>
              </a:rPr>
              <a:t>enhance global prosperity, while ensuring a good quality of life and well being for everyone</a:t>
            </a:r>
          </a:p>
          <a:p>
            <a:pPr>
              <a:buFont typeface="Wingdings" pitchFamily="2" charset="2"/>
              <a:buChar char="Ø"/>
            </a:pPr>
            <a:r>
              <a:rPr lang="en-US" sz="1600" dirty="0" smtClean="0">
                <a:solidFill>
                  <a:srgbClr val="7030A0"/>
                </a:solidFill>
              </a:rPr>
              <a:t>improve intra- and inter-generational equity </a:t>
            </a:r>
          </a:p>
          <a:p>
            <a:pPr>
              <a:buFont typeface="Wingdings" pitchFamily="2" charset="2"/>
              <a:buChar char="Ø"/>
            </a:pPr>
            <a:r>
              <a:rPr lang="en-US" sz="1600" dirty="0" smtClean="0">
                <a:solidFill>
                  <a:srgbClr val="7030A0"/>
                </a:solidFill>
              </a:rPr>
              <a:t>accelerate the shift to more sustainable consumption and production as an essential step towards the ultimate goal of sustainable development    </a:t>
            </a:r>
          </a:p>
          <a:p>
            <a:endParaRPr lang="en-GB" sz="1600" dirty="0"/>
          </a:p>
        </p:txBody>
      </p:sp>
      <p:sp>
        <p:nvSpPr>
          <p:cNvPr id="4" name="Slide Number Placeholder 3"/>
          <p:cNvSpPr>
            <a:spLocks noGrp="1"/>
          </p:cNvSpPr>
          <p:nvPr>
            <p:ph type="sldNum" sz="quarter" idx="10"/>
          </p:nvPr>
        </p:nvSpPr>
        <p:spPr/>
        <p:txBody>
          <a:bodyPr/>
          <a:lstStyle/>
          <a:p>
            <a:pPr>
              <a:defRPr/>
            </a:pPr>
            <a:fld id="{E8053E1E-C433-418B-A6EC-0FE43F8D368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3DC75F9-1EB6-45F6-934C-0F07E196EA18}" type="slidenum">
              <a:rPr lang="en-US" smtClean="0"/>
              <a:pPr/>
              <a:t>6</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228116" y="4540296"/>
            <a:ext cx="6355359" cy="5480004"/>
          </a:xfrm>
          <a:noFill/>
          <a:ln/>
        </p:spPr>
        <p:txBody>
          <a:bodyPr/>
          <a:lstStyle/>
          <a:p>
            <a:pPr defTabSz="931042">
              <a:spcBef>
                <a:spcPts val="0"/>
              </a:spcBef>
              <a:defRPr/>
            </a:pPr>
            <a:r>
              <a:rPr lang="en-US" sz="1600" dirty="0" smtClean="0"/>
              <a:t>Consumption has risen with the global increase in the number of people on the planet and this has placed great pressures on the finite resources of the planet.</a:t>
            </a:r>
            <a:r>
              <a:rPr lang="en-GB" sz="1600" dirty="0" smtClean="0"/>
              <a:t>  We live on a crowded planet, and today 925 m people experience hunger, another 1bn are thought to suffer from ‘hidden hunger’ because of mineral and vitamin deficiency, yet another 1 </a:t>
            </a:r>
            <a:r>
              <a:rPr lang="en-GB" sz="1600" dirty="0" err="1" smtClean="0"/>
              <a:t>bn</a:t>
            </a:r>
            <a:r>
              <a:rPr lang="en-GB" sz="1600" dirty="0" smtClean="0"/>
              <a:t> </a:t>
            </a:r>
            <a:r>
              <a:rPr lang="en-GB" sz="1600" dirty="0" err="1" smtClean="0"/>
              <a:t>overconsume</a:t>
            </a:r>
            <a:r>
              <a:rPr lang="en-GB" sz="1600" dirty="0" smtClean="0"/>
              <a:t> leading to obesity and type II diabetes.  </a:t>
            </a:r>
          </a:p>
          <a:p>
            <a:pPr>
              <a:spcBef>
                <a:spcPts val="0"/>
              </a:spcBef>
            </a:pPr>
            <a:r>
              <a:rPr lang="en-US" sz="1600" dirty="0" smtClean="0"/>
              <a:t>  </a:t>
            </a:r>
          </a:p>
          <a:p>
            <a:pPr>
              <a:spcBef>
                <a:spcPts val="0"/>
              </a:spcBef>
            </a:pPr>
            <a:r>
              <a:rPr lang="en-US" sz="1600" dirty="0" smtClean="0"/>
              <a:t>W</a:t>
            </a:r>
            <a:r>
              <a:rPr lang="en-GB" sz="1600" dirty="0" err="1" smtClean="0"/>
              <a:t>orld</a:t>
            </a:r>
            <a:r>
              <a:rPr lang="en-GB" sz="1600" dirty="0" smtClean="0"/>
              <a:t> population started to grow exponentially about 200 years ago, doubled in the past 50 years, and will reach a medium figure of about 9 billion by 2050.  </a:t>
            </a:r>
            <a:r>
              <a:rPr lang="en-US" sz="1600" dirty="0" smtClean="0"/>
              <a:t>Growth </a:t>
            </a:r>
            <a:r>
              <a:rPr lang="en-GB" sz="1600" dirty="0" smtClean="0"/>
              <a:t>will eventually stabilise or crash as Thomas Malthus envisaged, either because of fertility control, socio-economic factors, or exhausted ecosystem services.    </a:t>
            </a:r>
          </a:p>
          <a:p>
            <a:pPr>
              <a:spcBef>
                <a:spcPts val="0"/>
              </a:spcBef>
            </a:pPr>
            <a:endParaRPr lang="en-GB" sz="1600" dirty="0" smtClean="0"/>
          </a:p>
          <a:p>
            <a:pPr defTabSz="931042">
              <a:spcBef>
                <a:spcPts val="0"/>
              </a:spcBef>
              <a:defRPr/>
            </a:pPr>
            <a:r>
              <a:rPr lang="en-GB" sz="1600" dirty="0" smtClean="0"/>
              <a:t>Therefore, d</a:t>
            </a:r>
            <a:r>
              <a:rPr lang="en-US" sz="1600" dirty="0" err="1" smtClean="0"/>
              <a:t>ecisions</a:t>
            </a:r>
            <a:r>
              <a:rPr lang="en-US" sz="1600" dirty="0" smtClean="0"/>
              <a:t> taken now will determine whether we reach the UN’s high projection of 10.5bn, a medium of 9bn, or a low of 7.8bn (http://gpso.wordpress.com). </a:t>
            </a:r>
          </a:p>
          <a:p>
            <a:pPr defTabSz="931042">
              <a:spcBef>
                <a:spcPts val="0"/>
              </a:spcBef>
              <a:defRPr/>
            </a:pPr>
            <a:endParaRPr lang="en-US" sz="1600" dirty="0" smtClean="0"/>
          </a:p>
          <a:p>
            <a:pPr>
              <a:spcBef>
                <a:spcPts val="0"/>
              </a:spcBef>
            </a:pPr>
            <a:endParaRPr lang="en-GB" sz="1600" dirty="0" smtClean="0"/>
          </a:p>
          <a:p>
            <a:pPr>
              <a:spcBef>
                <a:spcPts val="0"/>
              </a:spcBef>
            </a:pPr>
            <a:r>
              <a:rPr lang="en-US" sz="1600" dirty="0" smtClean="0"/>
              <a:t> </a:t>
            </a:r>
            <a:endParaRPr lang="en-GB" sz="16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D233ECC-FCAC-4892-B1A8-95B0E9C5DCAE}" type="slidenum">
              <a:rPr lang="en-US" smtClean="0"/>
              <a:pPr/>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7251" y="4758909"/>
            <a:ext cx="4977089" cy="4714859"/>
          </a:xfrm>
          <a:noFill/>
          <a:ln/>
        </p:spPr>
        <p:txBody>
          <a:bodyPr/>
          <a:lstStyle/>
          <a:p>
            <a:r>
              <a:rPr lang="en-US" sz="1600" dirty="0" smtClean="0"/>
              <a:t>Global prosperity has had a long record of providing more goods and services.  This has been a driver of global consumption and production.  </a:t>
            </a:r>
          </a:p>
          <a:p>
            <a:endParaRPr lang="en-US" sz="1600" dirty="0" smtClean="0"/>
          </a:p>
          <a:p>
            <a:r>
              <a:rPr lang="en-US" sz="1600" dirty="0" smtClean="0"/>
              <a:t>Global economic growth (5-fold) has been greater than the increases in energy (4.4), food (2.7) and population (2.2).  They have all increased during the second half of the last century and this is projected to continue into the first half of this century. </a:t>
            </a:r>
          </a:p>
          <a:p>
            <a:endParaRPr lang="en-US" sz="1600" dirty="0" smtClean="0"/>
          </a:p>
          <a:p>
            <a:r>
              <a:rPr lang="en-US" sz="1600" dirty="0" smtClean="0"/>
              <a:t>Market-driven consumption particularly in high-income countries has been driven by a seemingly unlimited source of financial loans.  Greater numbers then ever before have aspired to a lifestyle advertised as the American dream.  </a:t>
            </a:r>
            <a:endParaRPr lang="en-GB" sz="1600" dirty="0" smtClean="0"/>
          </a:p>
          <a:p>
            <a:pPr eaLnBrk="1" hangingPunct="1"/>
            <a:endParaRPr lang="en-GB" sz="16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33ABEA7-B28A-40E9-9AD2-041392398F4F}" type="slidenum">
              <a:rPr lang="en-US" smtClean="0"/>
              <a:pPr/>
              <a:t>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381257" y="4758908"/>
            <a:ext cx="6125648" cy="5261391"/>
          </a:xfrm>
          <a:noFill/>
          <a:ln/>
        </p:spPr>
        <p:txBody>
          <a:bodyPr/>
          <a:lstStyle/>
          <a:p>
            <a:pPr eaLnBrk="1" hangingPunct="1"/>
            <a:r>
              <a:rPr lang="en-US" sz="1600" dirty="0" smtClean="0"/>
              <a:t>The two-edged nature of capitalist freedom becomes apparent when we consider its effect on the environment.  Economic growth in high-income countries has been associated with a 30% increase in global concentrations of greenhouse gases in the atmosphere since the time of the industrial revolution.  </a:t>
            </a:r>
          </a:p>
          <a:p>
            <a:pPr eaLnBrk="1" hangingPunct="1"/>
            <a:r>
              <a:rPr lang="en-US" sz="1600" dirty="0" smtClean="0"/>
              <a:t>This has been caused by the burning of fossil fuels, deforestation, intensive agriculture and other land-use changes.  </a:t>
            </a:r>
          </a:p>
          <a:p>
            <a:pPr eaLnBrk="1" hangingPunct="1"/>
            <a:r>
              <a:rPr lang="en-US" sz="1600" dirty="0" smtClean="0"/>
              <a:t>CO</a:t>
            </a:r>
            <a:r>
              <a:rPr lang="en-US" sz="1600" baseline="-25000" dirty="0" smtClean="0"/>
              <a:t>2 </a:t>
            </a:r>
            <a:r>
              <a:rPr lang="en-US" sz="1600" dirty="0" smtClean="0"/>
              <a:t>persists for over 100 years in the stratosphere and </a:t>
            </a:r>
            <a:r>
              <a:rPr lang="en-GB" sz="1600" dirty="0" smtClean="0"/>
              <a:t>heat that has been trapped in the earth’s atmosphere means that further planetary warming is inevitable.</a:t>
            </a:r>
          </a:p>
          <a:p>
            <a:pPr eaLnBrk="1" hangingPunct="1"/>
            <a:r>
              <a:rPr lang="en-GB" sz="1600" dirty="0" smtClean="0"/>
              <a:t>Even if we stabilise greenhouse gas concentrations at their present values today, which may be beyond us, global warming is expected to continue. </a:t>
            </a:r>
          </a:p>
          <a:p>
            <a:pPr eaLnBrk="1" hangingPunct="1"/>
            <a:endParaRPr lang="en-GB" sz="1600" dirty="0" smtClean="0"/>
          </a:p>
          <a:p>
            <a:pPr eaLnBrk="1" hangingPunct="1"/>
            <a:endParaRPr lang="en-GB" sz="1600" dirty="0" smtClean="0"/>
          </a:p>
          <a:p>
            <a:pPr eaLnBrk="1" hangingPunct="1"/>
            <a:endParaRPr lang="en-GB" sz="16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81050"/>
            <a:ext cx="5010150" cy="3757613"/>
          </a:xfrm>
        </p:spPr>
      </p:sp>
      <p:sp>
        <p:nvSpPr>
          <p:cNvPr id="3" name="Notes Placeholder 2"/>
          <p:cNvSpPr>
            <a:spLocks noGrp="1"/>
          </p:cNvSpPr>
          <p:nvPr>
            <p:ph type="body" idx="1"/>
          </p:nvPr>
        </p:nvSpPr>
        <p:spPr>
          <a:xfrm>
            <a:off x="993823" y="4758909"/>
            <a:ext cx="4900518" cy="4509298"/>
          </a:xfrm>
        </p:spPr>
        <p:txBody>
          <a:bodyPr>
            <a:normAutofit/>
          </a:bodyPr>
          <a:lstStyle/>
          <a:p>
            <a:pPr lvl="0"/>
            <a:r>
              <a:rPr lang="en-GB" sz="1600" dirty="0" smtClean="0">
                <a:solidFill>
                  <a:srgbClr val="000000"/>
                </a:solidFill>
              </a:rPr>
              <a:t>So, we can see how population growth, increased use of resources, and unsustainable production and consumption have social and environmental impacts through of unsustainable consumption and production.</a:t>
            </a:r>
          </a:p>
          <a:p>
            <a:pPr lvl="0"/>
            <a:endParaRPr lang="en-GB" sz="1600" dirty="0" smtClean="0">
              <a:solidFill>
                <a:srgbClr val="000000"/>
              </a:solidFill>
            </a:endParaRPr>
          </a:p>
          <a:p>
            <a:pPr lvl="0"/>
            <a:r>
              <a:rPr lang="en-GB" sz="1600" dirty="0" smtClean="0">
                <a:solidFill>
                  <a:srgbClr val="000000"/>
                </a:solidFill>
              </a:rPr>
              <a:t>This is a challenge that will affect the poorer more than the richer nations of the world because poorer nations have less resilience and less resources to adapt quickly enough to prolonged and unsustainable practices.</a:t>
            </a:r>
          </a:p>
          <a:p>
            <a:pPr lvl="0"/>
            <a:endParaRPr lang="en-GB" sz="1600" dirty="0" smtClean="0">
              <a:solidFill>
                <a:srgbClr val="000000"/>
              </a:solidFill>
            </a:endParaRPr>
          </a:p>
          <a:p>
            <a:pPr lvl="0"/>
            <a:r>
              <a:rPr lang="en-GB" sz="1600" dirty="0" smtClean="0">
                <a:solidFill>
                  <a:srgbClr val="000000"/>
                </a:solidFill>
              </a:rPr>
              <a:t>Can science and technology help us to account for our current actions and adopt SCP as trustees of the future?  We will examine briefly selected sectors.  </a:t>
            </a:r>
          </a:p>
          <a:p>
            <a:endParaRPr lang="en-GB" sz="1600" dirty="0" smtClean="0"/>
          </a:p>
          <a:p>
            <a:endParaRPr lang="en-GB" sz="1600" dirty="0"/>
          </a:p>
        </p:txBody>
      </p:sp>
      <p:sp>
        <p:nvSpPr>
          <p:cNvPr id="4" name="Slide Number Placeholder 3"/>
          <p:cNvSpPr>
            <a:spLocks noGrp="1"/>
          </p:cNvSpPr>
          <p:nvPr>
            <p:ph type="sldNum" sz="quarter" idx="10"/>
          </p:nvPr>
        </p:nvSpPr>
        <p:spPr/>
        <p:txBody>
          <a:bodyPr/>
          <a:lstStyle/>
          <a:p>
            <a:pPr>
              <a:defRPr/>
            </a:pPr>
            <a:fld id="{E8053E1E-C433-418B-A6EC-0FE43F8D368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5"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2CB9C-9FED-48D6-A2DC-B7E6AB3B3ED5}"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D3C0C-2C2C-4E21-9A0B-AF57AA2ADE4A}"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AACA8D-4291-4CF6-A2F8-AA395F868C5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756CB-E07E-425E-9576-4D58A401FCD5}"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DCD899-8E39-413A-A101-94C1BF608572}"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0DFB6B8-51E9-47A2-B5FC-3764E75693F9}"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72EE4A3-B978-4BF4-ACE8-B72DD872D7CF}"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A006B1-2F68-4845-8356-C20B943B7C50}"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17329-CBBD-43C2-A780-8044A7FC684A}"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6AD616-61DC-4D15-A20D-828C7291C65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3678EE-9BF5-47F2-A06F-0128D70F09B0}"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B1C9C6-750F-45C4-942E-20B746D8406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28931E-85F3-4903-96A5-D6AD758C300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53002B-57E0-41F1-9422-92F870C761C7}"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3D9A88-68E2-435C-9DE9-7C30993C4F4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Calibri"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Calibri"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Calibri" pitchFamily="34" charset="0"/>
              </a:defRPr>
            </a:lvl1pPr>
          </a:lstStyle>
          <a:p>
            <a:pPr>
              <a:defRPr/>
            </a:pPr>
            <a:fld id="{0A919ECC-71CD-45B1-B23B-532FB6E9C4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algn="ctr" rtl="0" eaLnBrk="0" fontAlgn="base" hangingPunct="0">
        <a:spcBef>
          <a:spcPct val="0"/>
        </a:spcBef>
        <a:spcAft>
          <a:spcPct val="0"/>
        </a:spcAft>
        <a:defRPr sz="4400">
          <a:solidFill>
            <a:srgbClr val="FFFF00"/>
          </a:solidFill>
          <a:latin typeface="Calibri" pitchFamily="34" charset="0"/>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FF00"/>
          </a:solidFill>
          <a:latin typeface="Arial" pitchFamily="34" charset="0"/>
        </a:defRPr>
      </a:lvl6pPr>
      <a:lvl7pPr marL="914400" algn="ctr" rtl="0" fontAlgn="base">
        <a:spcBef>
          <a:spcPct val="0"/>
        </a:spcBef>
        <a:spcAft>
          <a:spcPct val="0"/>
        </a:spcAft>
        <a:defRPr sz="4400">
          <a:solidFill>
            <a:srgbClr val="FFFF00"/>
          </a:solidFill>
          <a:latin typeface="Arial" pitchFamily="34" charset="0"/>
        </a:defRPr>
      </a:lvl7pPr>
      <a:lvl8pPr marL="1371600" algn="ctr" rtl="0" fontAlgn="base">
        <a:spcBef>
          <a:spcPct val="0"/>
        </a:spcBef>
        <a:spcAft>
          <a:spcPct val="0"/>
        </a:spcAft>
        <a:defRPr sz="4400">
          <a:solidFill>
            <a:srgbClr val="FFFF00"/>
          </a:solidFill>
          <a:latin typeface="Arial" pitchFamily="34" charset="0"/>
        </a:defRPr>
      </a:lvl8pPr>
      <a:lvl9pPr marL="1828800" algn="ctr" rtl="0" fontAlgn="base">
        <a:spcBef>
          <a:spcPct val="0"/>
        </a:spcBef>
        <a:spcAft>
          <a:spcPct val="0"/>
        </a:spcAft>
        <a:defRPr sz="4400">
          <a:solidFill>
            <a:srgbClr val="FFFF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FFFF00"/>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rgbClr val="FFFF00"/>
          </a:solidFill>
          <a:latin typeface="Calibri" pitchFamily="34" charset="0"/>
        </a:defRPr>
      </a:lvl2pPr>
      <a:lvl3pPr marL="1143000" indent="-228600" algn="l" rtl="0" eaLnBrk="0" fontAlgn="base" hangingPunct="0">
        <a:spcBef>
          <a:spcPct val="20000"/>
        </a:spcBef>
        <a:spcAft>
          <a:spcPct val="0"/>
        </a:spcAft>
        <a:buChar char="•"/>
        <a:defRPr sz="2400">
          <a:solidFill>
            <a:srgbClr val="FFFF00"/>
          </a:solidFill>
          <a:latin typeface="Calibri" pitchFamily="34" charset="0"/>
        </a:defRPr>
      </a:lvl3pPr>
      <a:lvl4pPr marL="1600200" indent="-228600" algn="l" rtl="0" eaLnBrk="0" fontAlgn="base" hangingPunct="0">
        <a:spcBef>
          <a:spcPct val="20000"/>
        </a:spcBef>
        <a:spcAft>
          <a:spcPct val="0"/>
        </a:spcAft>
        <a:buChar char="–"/>
        <a:defRPr sz="2000">
          <a:solidFill>
            <a:srgbClr val="FFFF00"/>
          </a:solidFill>
          <a:latin typeface="Calibri" pitchFamily="34" charset="0"/>
        </a:defRPr>
      </a:lvl4pPr>
      <a:lvl5pPr marL="2057400" indent="-228600" algn="l" rtl="0" eaLnBrk="0" fontAlgn="base" hangingPunct="0">
        <a:spcBef>
          <a:spcPct val="20000"/>
        </a:spcBef>
        <a:spcAft>
          <a:spcPct val="0"/>
        </a:spcAft>
        <a:buChar char="»"/>
        <a:defRPr sz="2000">
          <a:solidFill>
            <a:srgbClr val="FFFF00"/>
          </a:solidFill>
          <a:latin typeface="Calibri" pitchFamily="34" charset="0"/>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hyperlink" Target="http://en.wikipedia.org/wiki/Image:Rwanda_genocide_wanted_poster_2-20-03.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image" Target="../media/image30.jpe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hyperlink" Target="http://ec.europa.eu/avservices/download/download.cfm?path=/avservices/avs/files/photo/JPEG/images%20from%20p-002500/p-002746-00-3h.jpg&amp;type=4&amp;name=P-002746-00-03h.jpg&amp;src=1"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3048000"/>
            <a:ext cx="9144000" cy="3810000"/>
          </a:xfrm>
          <a:prstGeom prst="rect">
            <a:avLst/>
          </a:prstGeom>
          <a:solidFill>
            <a:srgbClr val="004C84"/>
          </a:solidFill>
          <a:ln w="9525">
            <a:noFill/>
            <a:miter lim="800000"/>
            <a:headEnd/>
            <a:tailEnd/>
          </a:ln>
        </p:spPr>
        <p:txBody>
          <a:bodyPr wrap="none" anchor="ctr"/>
          <a:lstStyle/>
          <a:p>
            <a:endParaRPr lang="en-US"/>
          </a:p>
        </p:txBody>
      </p:sp>
      <p:sp>
        <p:nvSpPr>
          <p:cNvPr id="14339" name="Rectangle 8"/>
          <p:cNvSpPr>
            <a:spLocks noChangeArrowheads="1"/>
          </p:cNvSpPr>
          <p:nvPr/>
        </p:nvSpPr>
        <p:spPr bwMode="auto">
          <a:xfrm>
            <a:off x="0" y="2895600"/>
            <a:ext cx="9144000" cy="152400"/>
          </a:xfrm>
          <a:prstGeom prst="rect">
            <a:avLst/>
          </a:prstGeom>
          <a:solidFill>
            <a:srgbClr val="A08353"/>
          </a:solidFill>
          <a:ln w="9525">
            <a:noFill/>
            <a:miter lim="800000"/>
            <a:headEnd/>
            <a:tailEnd/>
          </a:ln>
        </p:spPr>
        <p:txBody>
          <a:bodyPr wrap="none" anchor="ctr"/>
          <a:lstStyle/>
          <a:p>
            <a:endParaRPr lang="en-US"/>
          </a:p>
        </p:txBody>
      </p:sp>
      <p:sp>
        <p:nvSpPr>
          <p:cNvPr id="14340" name="Rectangle 2"/>
          <p:cNvSpPr>
            <a:spLocks noGrp="1" noChangeArrowheads="1"/>
          </p:cNvSpPr>
          <p:nvPr>
            <p:ph type="ctrTitle"/>
          </p:nvPr>
        </p:nvSpPr>
        <p:spPr>
          <a:xfrm>
            <a:off x="533400" y="1524000"/>
            <a:ext cx="8077200" cy="1447800"/>
          </a:xfrm>
        </p:spPr>
        <p:txBody>
          <a:bodyPr/>
          <a:lstStyle/>
          <a:p>
            <a:pPr eaLnBrk="1" hangingPunct="1">
              <a:lnSpc>
                <a:spcPct val="90000"/>
              </a:lnSpc>
            </a:pPr>
            <a:r>
              <a:rPr lang="en-US" sz="3400" b="1" dirty="0" smtClean="0">
                <a:solidFill>
                  <a:srgbClr val="002060"/>
                </a:solidFill>
                <a:ea typeface="ＭＳ Ｐゴシック" pitchFamily="34" charset="-128"/>
              </a:rPr>
              <a:t>Adaptation towards sustainable consumption and production</a:t>
            </a:r>
            <a:endParaRPr lang="de-DE" sz="3400" b="1" dirty="0" smtClean="0">
              <a:solidFill>
                <a:srgbClr val="002060"/>
              </a:solidFill>
              <a:ea typeface="ＭＳ Ｐゴシック" pitchFamily="34" charset="-128"/>
            </a:endParaRPr>
          </a:p>
        </p:txBody>
      </p:sp>
      <p:sp>
        <p:nvSpPr>
          <p:cNvPr id="14341" name="Rectangle 3"/>
          <p:cNvSpPr>
            <a:spLocks noGrp="1" noChangeArrowheads="1"/>
          </p:cNvSpPr>
          <p:nvPr>
            <p:ph type="subTitle" idx="1"/>
          </p:nvPr>
        </p:nvSpPr>
        <p:spPr>
          <a:xfrm>
            <a:off x="533400" y="3352800"/>
            <a:ext cx="6096000" cy="2362200"/>
          </a:xfrm>
        </p:spPr>
        <p:txBody>
          <a:bodyPr/>
          <a:lstStyle/>
          <a:p>
            <a:pPr algn="l" eaLnBrk="1" hangingPunct="1"/>
            <a:r>
              <a:rPr lang="en-GB" sz="2200" dirty="0" smtClean="0">
                <a:solidFill>
                  <a:schemeClr val="bg1"/>
                </a:solidFill>
                <a:ea typeface="ＭＳ Ｐゴシック" pitchFamily="34" charset="-128"/>
              </a:rPr>
              <a:t>Professor Sir Brian Heap, </a:t>
            </a:r>
          </a:p>
          <a:p>
            <a:pPr algn="l" eaLnBrk="1" hangingPunct="1"/>
            <a:r>
              <a:rPr lang="en-GB" sz="2200" dirty="0" smtClean="0">
                <a:solidFill>
                  <a:schemeClr val="bg1"/>
                </a:solidFill>
                <a:ea typeface="ＭＳ Ｐゴシック" pitchFamily="34" charset="-128"/>
              </a:rPr>
              <a:t>EASAC President</a:t>
            </a:r>
          </a:p>
          <a:p>
            <a:pPr algn="l" eaLnBrk="1" hangingPunct="1"/>
            <a:r>
              <a:rPr lang="en-GB" sz="1600" dirty="0" smtClean="0">
                <a:solidFill>
                  <a:srgbClr val="A08353"/>
                </a:solidFill>
                <a:ea typeface="ＭＳ Ｐゴシック" pitchFamily="34" charset="-128"/>
              </a:rPr>
              <a:t>St Edmund’s College</a:t>
            </a:r>
          </a:p>
          <a:p>
            <a:pPr algn="l" eaLnBrk="1" hangingPunct="1"/>
            <a:r>
              <a:rPr lang="en-GB" sz="1600" dirty="0" smtClean="0">
                <a:solidFill>
                  <a:srgbClr val="A08353"/>
                </a:solidFill>
                <a:ea typeface="ＭＳ Ｐゴシック" pitchFamily="34" charset="-128"/>
              </a:rPr>
              <a:t>Cambridge CB3 0BN </a:t>
            </a:r>
            <a:endParaRPr lang="en-US" sz="1600" dirty="0" smtClean="0">
              <a:solidFill>
                <a:srgbClr val="A08353"/>
              </a:solidFill>
              <a:ea typeface="ＭＳ Ｐゴシック" pitchFamily="34" charset="-128"/>
            </a:endParaRPr>
          </a:p>
          <a:p>
            <a:pPr algn="l" eaLnBrk="1" hangingPunct="1"/>
            <a:endParaRPr lang="de-DE" sz="1600" dirty="0" smtClean="0">
              <a:solidFill>
                <a:srgbClr val="A08353"/>
              </a:solidFill>
              <a:ea typeface="ＭＳ Ｐゴシック" pitchFamily="34" charset="-128"/>
            </a:endParaRPr>
          </a:p>
        </p:txBody>
      </p:sp>
      <p:pic>
        <p:nvPicPr>
          <p:cNvPr id="14342" name="Picture 14" descr="EASAC_logo RGB"/>
          <p:cNvPicPr>
            <a:picLocks noChangeAspect="1" noChangeArrowheads="1"/>
          </p:cNvPicPr>
          <p:nvPr/>
        </p:nvPicPr>
        <p:blipFill>
          <a:blip r:embed="rId3" cstate="print"/>
          <a:srcRect/>
          <a:stretch>
            <a:fillRect/>
          </a:stretch>
        </p:blipFill>
        <p:spPr bwMode="auto">
          <a:xfrm>
            <a:off x="6705600" y="304800"/>
            <a:ext cx="1981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 3"/>
          <p:cNvPicPr>
            <a:picLocks noChangeAspect="1" noChangeArrowheads="1"/>
          </p:cNvPicPr>
          <p:nvPr/>
        </p:nvPicPr>
        <p:blipFill>
          <a:blip r:embed="rId3" cstate="print">
            <a:lum bright="-18000" contrast="18000"/>
          </a:blip>
          <a:srcRect b="27809"/>
          <a:stretch>
            <a:fillRect/>
          </a:stretch>
        </p:blipFill>
        <p:spPr bwMode="auto">
          <a:xfrm>
            <a:off x="538163" y="1475656"/>
            <a:ext cx="8137525" cy="5077544"/>
          </a:xfrm>
          <a:prstGeom prst="rect">
            <a:avLst/>
          </a:prstGeom>
          <a:noFill/>
          <a:ln w="19050">
            <a:solidFill>
              <a:srgbClr val="FF9933"/>
            </a:solidFill>
            <a:miter lim="800000"/>
            <a:headEnd/>
            <a:tailEnd/>
          </a:ln>
        </p:spPr>
      </p:pic>
      <p:sp>
        <p:nvSpPr>
          <p:cNvPr id="362499" name="Rectangle 3"/>
          <p:cNvSpPr>
            <a:spLocks noGrp="1" noChangeArrowheads="1"/>
          </p:cNvSpPr>
          <p:nvPr>
            <p:ph type="title"/>
          </p:nvPr>
        </p:nvSpPr>
        <p:spPr>
          <a:xfrm>
            <a:off x="395536" y="260648"/>
            <a:ext cx="8568952" cy="983010"/>
          </a:xfrm>
        </p:spPr>
        <p:style>
          <a:lnRef idx="2">
            <a:schemeClr val="accent3"/>
          </a:lnRef>
          <a:fillRef idx="1">
            <a:schemeClr val="lt1"/>
          </a:fillRef>
          <a:effectRef idx="0">
            <a:schemeClr val="accent3"/>
          </a:effectRef>
          <a:fontRef idx="minor">
            <a:schemeClr val="dk1"/>
          </a:fontRef>
        </p:style>
        <p:txBody>
          <a:bodyPr/>
          <a:lstStyle/>
          <a:p>
            <a:pPr eaLnBrk="1" hangingPunct="1">
              <a:lnSpc>
                <a:spcPct val="80000"/>
              </a:lnSpc>
              <a:defRPr/>
            </a:pPr>
            <a:r>
              <a:rPr lang="en-US" altLang="zh-CN" sz="3200" b="1" dirty="0" smtClean="0">
                <a:solidFill>
                  <a:srgbClr val="C00000"/>
                </a:solidFill>
                <a:effectLst>
                  <a:outerShdw blurRad="38100" dist="38100" dir="2700000" algn="tl">
                    <a:srgbClr val="000000">
                      <a:alpha val="43137"/>
                    </a:srgbClr>
                  </a:outerShdw>
                </a:effectLst>
              </a:rPr>
              <a:t>2.  Adoption of sustainable consumption and production </a:t>
            </a:r>
            <a:r>
              <a:rPr lang="en-US" altLang="zh-CN" sz="2400" b="1" dirty="0" smtClean="0">
                <a:solidFill>
                  <a:srgbClr val="C00000"/>
                </a:solidFill>
                <a:effectLst>
                  <a:outerShdw blurRad="38100" dist="38100" dir="2700000" algn="tl">
                    <a:srgbClr val="000000">
                      <a:alpha val="43137"/>
                    </a:srgbClr>
                  </a:outerShdw>
                </a:effectLst>
              </a:rPr>
              <a:t>(Lu </a:t>
            </a:r>
            <a:r>
              <a:rPr lang="en-US" altLang="zh-CN" sz="2400" b="1" dirty="0" err="1" smtClean="0">
                <a:solidFill>
                  <a:srgbClr val="C00000"/>
                </a:solidFill>
                <a:effectLst>
                  <a:outerShdw blurRad="38100" dist="38100" dir="2700000" algn="tl">
                    <a:srgbClr val="000000">
                      <a:alpha val="43137"/>
                    </a:srgbClr>
                  </a:outerShdw>
                </a:effectLst>
              </a:rPr>
              <a:t>Bao-rong</a:t>
            </a:r>
            <a:r>
              <a:rPr lang="en-US" altLang="zh-CN" sz="2400" b="1" dirty="0" smtClean="0">
                <a:solidFill>
                  <a:srgbClr val="C00000"/>
                </a:solidFill>
                <a:effectLst>
                  <a:outerShdw blurRad="38100" dist="38100" dir="2700000" algn="tl">
                    <a:srgbClr val="000000">
                      <a:alpha val="43137"/>
                    </a:srgbClr>
                  </a:outerShdw>
                </a:effectLst>
              </a:rPr>
              <a:t>, 2010)</a:t>
            </a:r>
            <a:endParaRPr lang="zh-CN" altLang="en-US" sz="3200" b="1" dirty="0">
              <a:solidFill>
                <a:srgbClr val="C00000"/>
              </a:solidFill>
              <a:effectLst>
                <a:outerShdw blurRad="38100" dist="38100" dir="2700000" algn="tl">
                  <a:srgbClr val="000000">
                    <a:alpha val="43137"/>
                  </a:srgbClr>
                </a:outerShdw>
              </a:effectLst>
            </a:endParaRPr>
          </a:p>
        </p:txBody>
      </p:sp>
      <p:sp>
        <p:nvSpPr>
          <p:cNvPr id="9220" name="Text Box 4"/>
          <p:cNvSpPr txBox="1">
            <a:spLocks noChangeArrowheads="1"/>
          </p:cNvSpPr>
          <p:nvPr/>
        </p:nvSpPr>
        <p:spPr bwMode="auto">
          <a:xfrm>
            <a:off x="6062470" y="6123057"/>
            <a:ext cx="2560638" cy="378087"/>
          </a:xfrm>
          <a:prstGeom prst="rect">
            <a:avLst/>
          </a:prstGeom>
          <a:noFill/>
          <a:ln w="76200" cap="rnd">
            <a:noFill/>
            <a:miter lim="800000"/>
            <a:headEnd/>
            <a:tailEnd/>
          </a:ln>
        </p:spPr>
        <p:txBody>
          <a:bodyPr wrap="square">
            <a:spAutoFit/>
          </a:bodyPr>
          <a:lstStyle/>
          <a:p>
            <a:pPr algn="ctr">
              <a:buNone/>
            </a:pPr>
            <a:r>
              <a:rPr lang="en-US" altLang="zh-CN" sz="1800" dirty="0" smtClean="0">
                <a:solidFill>
                  <a:srgbClr val="006666"/>
                </a:solidFill>
                <a:ea typeface="黑体" pitchFamily="49" charset="-122"/>
              </a:rPr>
              <a:t> </a:t>
            </a:r>
            <a:endParaRPr lang="en-US" altLang="zh-CN" sz="1800" dirty="0">
              <a:solidFill>
                <a:srgbClr val="006666"/>
              </a:solidFill>
              <a:ea typeface="黑体" pitchFamily="49" charset="-122"/>
            </a:endParaRPr>
          </a:p>
        </p:txBody>
      </p:sp>
      <p:sp>
        <p:nvSpPr>
          <p:cNvPr id="362501" name="Freeform 5"/>
          <p:cNvSpPr>
            <a:spLocks/>
          </p:cNvSpPr>
          <p:nvPr/>
        </p:nvSpPr>
        <p:spPr bwMode="auto">
          <a:xfrm>
            <a:off x="1547664" y="1901816"/>
            <a:ext cx="5975499" cy="3410206"/>
          </a:xfrm>
          <a:custGeom>
            <a:avLst/>
            <a:gdLst/>
            <a:ahLst/>
            <a:cxnLst>
              <a:cxn ang="0">
                <a:pos x="0" y="1990"/>
              </a:cxn>
              <a:cxn ang="0">
                <a:pos x="337" y="1970"/>
              </a:cxn>
              <a:cxn ang="0">
                <a:pos x="542" y="1925"/>
              </a:cxn>
              <a:cxn ang="0">
                <a:pos x="875" y="1803"/>
              </a:cxn>
              <a:cxn ang="0">
                <a:pos x="1156" y="1682"/>
              </a:cxn>
              <a:cxn ang="0">
                <a:pos x="1300" y="1568"/>
              </a:cxn>
              <a:cxn ang="0">
                <a:pos x="1550" y="1326"/>
              </a:cxn>
              <a:cxn ang="0">
                <a:pos x="1951" y="811"/>
              </a:cxn>
              <a:cxn ang="0">
                <a:pos x="2677" y="402"/>
              </a:cxn>
              <a:cxn ang="0">
                <a:pos x="3444" y="60"/>
              </a:cxn>
              <a:cxn ang="0">
                <a:pos x="3513" y="45"/>
              </a:cxn>
            </a:cxnLst>
            <a:rect l="0" t="0" r="r" b="b"/>
            <a:pathLst>
              <a:path w="3583" h="1990">
                <a:moveTo>
                  <a:pt x="0" y="1990"/>
                </a:moveTo>
                <a:cubicBezTo>
                  <a:pt x="56" y="1987"/>
                  <a:pt x="247" y="1981"/>
                  <a:pt x="337" y="1970"/>
                </a:cubicBezTo>
                <a:cubicBezTo>
                  <a:pt x="427" y="1959"/>
                  <a:pt x="452" y="1953"/>
                  <a:pt x="542" y="1925"/>
                </a:cubicBezTo>
                <a:cubicBezTo>
                  <a:pt x="632" y="1897"/>
                  <a:pt x="773" y="1843"/>
                  <a:pt x="875" y="1803"/>
                </a:cubicBezTo>
                <a:cubicBezTo>
                  <a:pt x="977" y="1763"/>
                  <a:pt x="1085" y="1721"/>
                  <a:pt x="1156" y="1682"/>
                </a:cubicBezTo>
                <a:cubicBezTo>
                  <a:pt x="1227" y="1643"/>
                  <a:pt x="1234" y="1627"/>
                  <a:pt x="1300" y="1568"/>
                </a:cubicBezTo>
                <a:cubicBezTo>
                  <a:pt x="1366" y="1509"/>
                  <a:pt x="1442" y="1452"/>
                  <a:pt x="1550" y="1326"/>
                </a:cubicBezTo>
                <a:cubicBezTo>
                  <a:pt x="1658" y="1200"/>
                  <a:pt x="1763" y="965"/>
                  <a:pt x="1951" y="811"/>
                </a:cubicBezTo>
                <a:cubicBezTo>
                  <a:pt x="2139" y="657"/>
                  <a:pt x="2428" y="527"/>
                  <a:pt x="2677" y="402"/>
                </a:cubicBezTo>
                <a:cubicBezTo>
                  <a:pt x="2926" y="277"/>
                  <a:pt x="3305" y="120"/>
                  <a:pt x="3444" y="60"/>
                </a:cubicBezTo>
                <a:cubicBezTo>
                  <a:pt x="3583" y="0"/>
                  <a:pt x="3499" y="48"/>
                  <a:pt x="3513" y="45"/>
                </a:cubicBezTo>
              </a:path>
            </a:pathLst>
          </a:custGeom>
          <a:noFill/>
          <a:ln w="57150" cap="flat" cmpd="sng">
            <a:solidFill>
              <a:srgbClr val="3366FF"/>
            </a:solidFill>
            <a:prstDash val="sysDot"/>
            <a:round/>
            <a:headEnd type="none" w="med" len="med"/>
            <a:tailEnd type="none" w="med" len="med"/>
          </a:ln>
          <a:effectLst>
            <a:outerShdw dist="17961" dir="2700000" algn="ctr" rotWithShape="0">
              <a:schemeClr val="tx1"/>
            </a:outerShdw>
          </a:effectLst>
        </p:spPr>
        <p:txBody>
          <a:bodyPr/>
          <a:lstStyle/>
          <a:p>
            <a:pPr>
              <a:spcBef>
                <a:spcPct val="20000"/>
              </a:spcBef>
              <a:spcAft>
                <a:spcPct val="20000"/>
              </a:spcAft>
              <a:buClr>
                <a:srgbClr val="FF6600"/>
              </a:buClr>
              <a:buSzPct val="70000"/>
              <a:buFont typeface="Wingdings" pitchFamily="2" charset="2"/>
              <a:buChar char="ì"/>
              <a:defRPr/>
            </a:pPr>
            <a:endParaRPr lang="zh-CN" altLang="en-US">
              <a:effectLst>
                <a:outerShdw blurRad="38100" dist="38100" dir="2700000" algn="tl">
                  <a:srgbClr val="000000">
                    <a:alpha val="43137"/>
                  </a:srgbClr>
                </a:outerShdw>
              </a:effectLst>
              <a:ea typeface="黑体" pitchFamily="2" charset="-122"/>
            </a:endParaRPr>
          </a:p>
        </p:txBody>
      </p:sp>
      <p:sp>
        <p:nvSpPr>
          <p:cNvPr id="362502" name="Freeform 6"/>
          <p:cNvSpPr>
            <a:spLocks/>
          </p:cNvSpPr>
          <p:nvPr/>
        </p:nvSpPr>
        <p:spPr bwMode="auto">
          <a:xfrm>
            <a:off x="4860032" y="2868604"/>
            <a:ext cx="2520950" cy="358447"/>
          </a:xfrm>
          <a:custGeom>
            <a:avLst/>
            <a:gdLst/>
            <a:ahLst/>
            <a:cxnLst>
              <a:cxn ang="0">
                <a:pos x="0" y="219"/>
              </a:cxn>
              <a:cxn ang="0">
                <a:pos x="272" y="83"/>
              </a:cxn>
              <a:cxn ang="0">
                <a:pos x="690" y="7"/>
              </a:cxn>
              <a:cxn ang="0">
                <a:pos x="1069" y="38"/>
              </a:cxn>
              <a:cxn ang="0">
                <a:pos x="1588" y="174"/>
              </a:cxn>
            </a:cxnLst>
            <a:rect l="0" t="0" r="r" b="b"/>
            <a:pathLst>
              <a:path w="1588" h="219">
                <a:moveTo>
                  <a:pt x="0" y="219"/>
                </a:moveTo>
                <a:cubicBezTo>
                  <a:pt x="79" y="170"/>
                  <a:pt x="157" y="118"/>
                  <a:pt x="272" y="83"/>
                </a:cubicBezTo>
                <a:cubicBezTo>
                  <a:pt x="387" y="48"/>
                  <a:pt x="557" y="14"/>
                  <a:pt x="690" y="7"/>
                </a:cubicBezTo>
                <a:cubicBezTo>
                  <a:pt x="823" y="0"/>
                  <a:pt x="919" y="10"/>
                  <a:pt x="1069" y="38"/>
                </a:cubicBezTo>
                <a:cubicBezTo>
                  <a:pt x="1219" y="66"/>
                  <a:pt x="1480" y="146"/>
                  <a:pt x="1588" y="174"/>
                </a:cubicBezTo>
              </a:path>
            </a:pathLst>
          </a:custGeom>
          <a:noFill/>
          <a:ln w="57150" cap="flat" cmpd="sng">
            <a:solidFill>
              <a:srgbClr val="3366FF"/>
            </a:solidFill>
            <a:prstDash val="sysDot"/>
            <a:round/>
            <a:headEnd type="none" w="med" len="med"/>
            <a:tailEnd type="none" w="med" len="med"/>
          </a:ln>
          <a:effectLst>
            <a:outerShdw dist="17961" dir="2700000" algn="ctr" rotWithShape="0">
              <a:schemeClr val="tx1"/>
            </a:outerShdw>
          </a:effectLst>
        </p:spPr>
        <p:txBody>
          <a:bodyPr/>
          <a:lstStyle/>
          <a:p>
            <a:pPr>
              <a:spcBef>
                <a:spcPct val="20000"/>
              </a:spcBef>
              <a:spcAft>
                <a:spcPct val="20000"/>
              </a:spcAft>
              <a:buClr>
                <a:srgbClr val="FF6600"/>
              </a:buClr>
              <a:buSzPct val="70000"/>
              <a:buFont typeface="Wingdings" pitchFamily="2" charset="2"/>
              <a:buChar char="ì"/>
              <a:defRPr/>
            </a:pPr>
            <a:endParaRPr lang="zh-CN" altLang="en-US">
              <a:effectLst>
                <a:outerShdw blurRad="38100" dist="38100" dir="2700000" algn="tl">
                  <a:srgbClr val="000000">
                    <a:alpha val="43137"/>
                  </a:srgbClr>
                </a:outerShdw>
              </a:effectLst>
              <a:ea typeface="黑体" pitchFamily="2" charset="-122"/>
            </a:endParaRPr>
          </a:p>
        </p:txBody>
      </p:sp>
      <p:sp>
        <p:nvSpPr>
          <p:cNvPr id="362503" name="Freeform 7"/>
          <p:cNvSpPr>
            <a:spLocks/>
          </p:cNvSpPr>
          <p:nvPr/>
        </p:nvSpPr>
        <p:spPr bwMode="auto">
          <a:xfrm>
            <a:off x="1547664" y="2044870"/>
            <a:ext cx="5904656" cy="3339160"/>
          </a:xfrm>
          <a:custGeom>
            <a:avLst/>
            <a:gdLst/>
            <a:ahLst/>
            <a:cxnLst>
              <a:cxn ang="0">
                <a:pos x="0" y="1937"/>
              </a:cxn>
              <a:cxn ang="0">
                <a:pos x="284" y="1925"/>
              </a:cxn>
              <a:cxn ang="0">
                <a:pos x="671" y="1834"/>
              </a:cxn>
              <a:cxn ang="0">
                <a:pos x="1072" y="1659"/>
              </a:cxn>
              <a:cxn ang="0">
                <a:pos x="1428" y="1356"/>
              </a:cxn>
              <a:cxn ang="0">
                <a:pos x="1648" y="1083"/>
              </a:cxn>
              <a:cxn ang="0">
                <a:pos x="1815" y="795"/>
              </a:cxn>
              <a:cxn ang="0">
                <a:pos x="1995" y="571"/>
              </a:cxn>
              <a:cxn ang="0">
                <a:pos x="2161" y="412"/>
              </a:cxn>
              <a:cxn ang="0">
                <a:pos x="2453" y="238"/>
              </a:cxn>
              <a:cxn ang="0">
                <a:pos x="2814" y="100"/>
              </a:cxn>
              <a:cxn ang="0">
                <a:pos x="3429" y="0"/>
              </a:cxn>
            </a:cxnLst>
            <a:rect l="0" t="0" r="r" b="b"/>
            <a:pathLst>
              <a:path w="3429" h="1942">
                <a:moveTo>
                  <a:pt x="0" y="1937"/>
                </a:moveTo>
                <a:cubicBezTo>
                  <a:pt x="47" y="1935"/>
                  <a:pt x="172" y="1942"/>
                  <a:pt x="284" y="1925"/>
                </a:cubicBezTo>
                <a:cubicBezTo>
                  <a:pt x="396" y="1908"/>
                  <a:pt x="540" y="1878"/>
                  <a:pt x="671" y="1834"/>
                </a:cubicBezTo>
                <a:cubicBezTo>
                  <a:pt x="802" y="1790"/>
                  <a:pt x="946" y="1739"/>
                  <a:pt x="1072" y="1659"/>
                </a:cubicBezTo>
                <a:cubicBezTo>
                  <a:pt x="1198" y="1579"/>
                  <a:pt x="1332" y="1452"/>
                  <a:pt x="1428" y="1356"/>
                </a:cubicBezTo>
                <a:cubicBezTo>
                  <a:pt x="1524" y="1260"/>
                  <a:pt x="1584" y="1176"/>
                  <a:pt x="1648" y="1083"/>
                </a:cubicBezTo>
                <a:cubicBezTo>
                  <a:pt x="1712" y="990"/>
                  <a:pt x="1757" y="880"/>
                  <a:pt x="1815" y="795"/>
                </a:cubicBezTo>
                <a:cubicBezTo>
                  <a:pt x="1873" y="710"/>
                  <a:pt x="1937" y="635"/>
                  <a:pt x="1995" y="571"/>
                </a:cubicBezTo>
                <a:cubicBezTo>
                  <a:pt x="2053" y="507"/>
                  <a:pt x="2085" y="468"/>
                  <a:pt x="2161" y="412"/>
                </a:cubicBezTo>
                <a:cubicBezTo>
                  <a:pt x="2237" y="356"/>
                  <a:pt x="2344" y="290"/>
                  <a:pt x="2453" y="238"/>
                </a:cubicBezTo>
                <a:cubicBezTo>
                  <a:pt x="2562" y="186"/>
                  <a:pt x="2651" y="140"/>
                  <a:pt x="2814" y="100"/>
                </a:cubicBezTo>
                <a:cubicBezTo>
                  <a:pt x="2977" y="60"/>
                  <a:pt x="3301" y="21"/>
                  <a:pt x="3429" y="0"/>
                </a:cubicBezTo>
              </a:path>
            </a:pathLst>
          </a:custGeom>
          <a:noFill/>
          <a:ln w="76200" cap="rnd" cmpd="sng">
            <a:solidFill>
              <a:srgbClr val="FF6600"/>
            </a:solidFill>
            <a:prstDash val="solid"/>
            <a:round/>
            <a:headEnd type="none" w="med" len="med"/>
            <a:tailEnd type="none" w="med" len="med"/>
          </a:ln>
          <a:effectLst>
            <a:outerShdw dist="35921" dir="2700000" algn="ctr" rotWithShape="0">
              <a:schemeClr val="tx1"/>
            </a:outerShdw>
          </a:effectLst>
        </p:spPr>
        <p:txBody>
          <a:bodyPr/>
          <a:lstStyle/>
          <a:p>
            <a:pPr>
              <a:spcBef>
                <a:spcPct val="20000"/>
              </a:spcBef>
              <a:spcAft>
                <a:spcPct val="20000"/>
              </a:spcAft>
              <a:buClr>
                <a:srgbClr val="FF6600"/>
              </a:buClr>
              <a:buSzPct val="70000"/>
              <a:buFont typeface="Wingdings" pitchFamily="2" charset="2"/>
              <a:buChar char="ì"/>
              <a:defRPr/>
            </a:pPr>
            <a:endParaRPr lang="zh-CN" altLang="en-US">
              <a:effectLst>
                <a:outerShdw blurRad="38100" dist="38100" dir="2700000" algn="tl">
                  <a:srgbClr val="000000">
                    <a:alpha val="43137"/>
                  </a:srgbClr>
                </a:outerShdw>
              </a:effectLst>
              <a:ea typeface="黑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Profile\Adrian\Desktop\File Manipulation\11_09_27 Golden Rice GR2R plants and grain with Phil Rice's Tony Alfonso.jpg"/>
          <p:cNvPicPr>
            <a:picLocks noChangeAspect="1" noChangeArrowheads="1"/>
          </p:cNvPicPr>
          <p:nvPr/>
        </p:nvPicPr>
        <p:blipFill>
          <a:blip r:embed="rId4" cstate="print"/>
          <a:srcRect/>
          <a:stretch>
            <a:fillRect/>
          </a:stretch>
        </p:blipFill>
        <p:spPr bwMode="auto">
          <a:xfrm>
            <a:off x="5486400" y="3581400"/>
            <a:ext cx="3397250" cy="2271713"/>
          </a:xfrm>
          <a:prstGeom prst="rect">
            <a:avLst/>
          </a:prstGeom>
          <a:noFill/>
          <a:ln w="9525">
            <a:noFill/>
            <a:miter lim="800000"/>
            <a:headEnd/>
            <a:tailEnd/>
          </a:ln>
        </p:spPr>
      </p:pic>
      <p:pic>
        <p:nvPicPr>
          <p:cNvPr id="3" name="图片 2" descr="Snap1.jpg"/>
          <p:cNvPicPr>
            <a:picLocks noChangeAspect="1"/>
          </p:cNvPicPr>
          <p:nvPr/>
        </p:nvPicPr>
        <p:blipFill>
          <a:blip r:embed="rId5" cstate="print">
            <a:lum bright="-20000" contrast="30000"/>
          </a:blip>
          <a:stretch>
            <a:fillRect/>
          </a:stretch>
        </p:blipFill>
        <p:spPr>
          <a:xfrm>
            <a:off x="228600" y="304800"/>
            <a:ext cx="5410200"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5697225" descr="D:\DOCUME~1\castlpa3\LOCALS~1\Temp\OPT\1 Syngenta Oct_Optimized\Temp\S3Picture 5697225.JPG"/>
          <p:cNvPicPr>
            <a:picLocks noChangeAspect="1" noChangeArrowheads="1"/>
          </p:cNvPicPr>
          <p:nvPr>
            <p:custDataLst>
              <p:tags r:id="rId1"/>
            </p:custDataLst>
          </p:nvPr>
        </p:nvPicPr>
        <p:blipFill>
          <a:blip r:embed="rId6" cstate="print"/>
          <a:srcRect/>
          <a:stretch>
            <a:fillRect/>
          </a:stretch>
        </p:blipFill>
        <p:spPr bwMode="auto">
          <a:xfrm>
            <a:off x="6248400" y="304800"/>
            <a:ext cx="1849437" cy="2014538"/>
          </a:xfrm>
          <a:prstGeom prst="rect">
            <a:avLst/>
          </a:prstGeom>
          <a:noFill/>
          <a:ln w="9525">
            <a:solidFill>
              <a:srgbClr val="FFFF00"/>
            </a:solidFill>
            <a:miter lim="800000"/>
            <a:headEnd/>
            <a:tailEnd/>
          </a:ln>
        </p:spPr>
      </p:pic>
      <p:sp>
        <p:nvSpPr>
          <p:cNvPr id="10" name="Rectangle 9"/>
          <p:cNvSpPr/>
          <p:nvPr/>
        </p:nvSpPr>
        <p:spPr>
          <a:xfrm>
            <a:off x="5867400" y="2438400"/>
            <a:ext cx="2971800" cy="923330"/>
          </a:xfrm>
          <a:prstGeom prst="rect">
            <a:avLst/>
          </a:prstGeom>
        </p:spPr>
        <p:txBody>
          <a:bodyPr wrap="square">
            <a:spAutoFit/>
          </a:bodyPr>
          <a:lstStyle/>
          <a:p>
            <a:r>
              <a:rPr lang="de-DE" sz="1800" b="1" dirty="0" smtClean="0">
                <a:solidFill>
                  <a:schemeClr val="tx1"/>
                </a:solidFill>
                <a:latin typeface="Calibri" pitchFamily="34" charset="0"/>
                <a:cs typeface="Calibri" pitchFamily="34" charset="0"/>
              </a:rPr>
              <a:t>Vitamin A deficiency is a leading cause of childhood blindness</a:t>
            </a:r>
            <a:endParaRPr lang="de-DE" sz="1800" b="1" dirty="0">
              <a:solidFill>
                <a:schemeClr val="tx1"/>
              </a:solidFill>
              <a:latin typeface="Calibri" pitchFamily="34" charset="0"/>
              <a:cs typeface="Calibri" pitchFamily="34" charset="0"/>
            </a:endParaRPr>
          </a:p>
        </p:txBody>
      </p:sp>
      <p:sp>
        <p:nvSpPr>
          <p:cNvPr id="11" name="Rectangle 10"/>
          <p:cNvSpPr/>
          <p:nvPr/>
        </p:nvSpPr>
        <p:spPr>
          <a:xfrm>
            <a:off x="304800" y="4648200"/>
            <a:ext cx="4953000" cy="1600438"/>
          </a:xfrm>
          <a:prstGeom prst="rect">
            <a:avLst/>
          </a:prstGeom>
        </p:spPr>
        <p:txBody>
          <a:bodyPr wrap="square">
            <a:spAutoFit/>
          </a:bodyPr>
          <a:lstStyle/>
          <a:p>
            <a:pPr fontAlgn="auto">
              <a:spcBef>
                <a:spcPts val="0"/>
              </a:spcBef>
              <a:spcAft>
                <a:spcPts val="0"/>
              </a:spcAft>
              <a:defRPr/>
            </a:pPr>
            <a:r>
              <a:rPr lang="en-GB" sz="2000" b="1" dirty="0" smtClean="0">
                <a:solidFill>
                  <a:schemeClr val="tx1"/>
                </a:solidFill>
                <a:latin typeface="Calibri" pitchFamily="34" charset="0"/>
                <a:cs typeface="Calibri" pitchFamily="34" charset="0"/>
              </a:rPr>
              <a:t>In 2010:  14m farmers, 130m ha grown</a:t>
            </a:r>
          </a:p>
          <a:p>
            <a:pPr fontAlgn="auto">
              <a:spcBef>
                <a:spcPts val="0"/>
              </a:spcBef>
              <a:spcAft>
                <a:spcPts val="0"/>
              </a:spcAft>
              <a:defRPr/>
            </a:pPr>
            <a:r>
              <a:rPr lang="en-GB" sz="2000" b="1" dirty="0" smtClean="0">
                <a:solidFill>
                  <a:schemeClr val="tx1"/>
                </a:solidFill>
                <a:latin typeface="Calibri" pitchFamily="34" charset="0"/>
                <a:cs typeface="Calibri" pitchFamily="34" charset="0"/>
              </a:rPr>
              <a:t>Since 1996:   +$65bn income </a:t>
            </a:r>
          </a:p>
          <a:p>
            <a:pPr fontAlgn="auto">
              <a:spcBef>
                <a:spcPts val="0"/>
              </a:spcBef>
              <a:spcAft>
                <a:spcPts val="0"/>
              </a:spcAft>
              <a:defRPr/>
            </a:pPr>
            <a:r>
              <a:rPr lang="en-GB" sz="2000" b="1" dirty="0" smtClean="0">
                <a:solidFill>
                  <a:schemeClr val="tx1"/>
                </a:solidFill>
                <a:latin typeface="Calibri" pitchFamily="34" charset="0"/>
                <a:cs typeface="Calibri" pitchFamily="34" charset="0"/>
              </a:rPr>
              <a:t>      	        -393m kg pesticide </a:t>
            </a:r>
          </a:p>
          <a:p>
            <a:pPr fontAlgn="auto">
              <a:spcBef>
                <a:spcPts val="0"/>
              </a:spcBef>
              <a:spcAft>
                <a:spcPts val="0"/>
              </a:spcAft>
              <a:defRPr/>
            </a:pPr>
            <a:r>
              <a:rPr lang="en-GB" sz="2000" b="1" dirty="0" smtClean="0">
                <a:solidFill>
                  <a:schemeClr val="tx1"/>
                </a:solidFill>
                <a:latin typeface="Calibri" pitchFamily="34" charset="0"/>
                <a:cs typeface="Calibri" pitchFamily="34" charset="0"/>
              </a:rPr>
              <a:t>      	        17% reduction in </a:t>
            </a:r>
            <a:r>
              <a:rPr lang="en-GB" sz="2000" b="1" dirty="0" err="1" smtClean="0">
                <a:solidFill>
                  <a:schemeClr val="tx1"/>
                </a:solidFill>
                <a:latin typeface="Calibri" pitchFamily="34" charset="0"/>
                <a:cs typeface="Calibri" pitchFamily="34" charset="0"/>
              </a:rPr>
              <a:t>env</a:t>
            </a:r>
            <a:r>
              <a:rPr lang="en-GB" sz="2000" b="1" dirty="0" smtClean="0">
                <a:solidFill>
                  <a:schemeClr val="tx1"/>
                </a:solidFill>
                <a:latin typeface="Calibri" pitchFamily="34" charset="0"/>
                <a:cs typeface="Calibri" pitchFamily="34" charset="0"/>
              </a:rPr>
              <a:t>. impact</a:t>
            </a:r>
          </a:p>
          <a:p>
            <a:pPr algn="r" fontAlgn="auto">
              <a:spcBef>
                <a:spcPts val="0"/>
              </a:spcBef>
              <a:spcAft>
                <a:spcPts val="0"/>
              </a:spcAft>
              <a:defRPr/>
            </a:pPr>
            <a:r>
              <a:rPr lang="en-GB" sz="1800" dirty="0" smtClean="0">
                <a:solidFill>
                  <a:schemeClr val="tx1"/>
                </a:solidFill>
                <a:latin typeface="Calibri" pitchFamily="34" charset="0"/>
                <a:cs typeface="Calibri" pitchFamily="34" charset="0"/>
              </a:rPr>
              <a:t>(Brookes and </a:t>
            </a:r>
            <a:r>
              <a:rPr lang="en-GB" sz="1800" dirty="0" err="1" smtClean="0">
                <a:solidFill>
                  <a:schemeClr val="tx1"/>
                </a:solidFill>
                <a:latin typeface="Calibri" pitchFamily="34" charset="0"/>
                <a:cs typeface="Calibri" pitchFamily="34" charset="0"/>
              </a:rPr>
              <a:t>Barfoot</a:t>
            </a:r>
            <a:r>
              <a:rPr lang="en-GB" sz="1800" dirty="0" smtClean="0">
                <a:solidFill>
                  <a:schemeClr val="tx1"/>
                </a:solidFill>
                <a:latin typeface="Calibri" pitchFamily="34" charset="0"/>
                <a:cs typeface="Calibri" pitchFamily="34" charset="0"/>
              </a:rPr>
              <a:t> 2011) </a:t>
            </a:r>
            <a:endParaRPr lang="en-GB" sz="1800" dirty="0">
              <a:solidFill>
                <a:schemeClr val="tx1"/>
              </a:solidFill>
              <a:latin typeface="Calibri" pitchFamily="34" charset="0"/>
              <a:cs typeface="Calibri" pitchFamily="34" charset="0"/>
            </a:endParaRPr>
          </a:p>
        </p:txBody>
      </p:sp>
      <p:sp>
        <p:nvSpPr>
          <p:cNvPr id="12" name="Rectangle 11"/>
          <p:cNvSpPr/>
          <p:nvPr/>
        </p:nvSpPr>
        <p:spPr>
          <a:xfrm>
            <a:off x="5410200" y="6019800"/>
            <a:ext cx="3581400" cy="701731"/>
          </a:xfrm>
          <a:prstGeom prst="rect">
            <a:avLst/>
          </a:prstGeom>
        </p:spPr>
        <p:txBody>
          <a:bodyPr wrap="square">
            <a:spAutoFit/>
          </a:bodyPr>
          <a:lstStyle/>
          <a:p>
            <a:pPr algn="ctr"/>
            <a:r>
              <a:rPr lang="en-GB" sz="1800" b="1" dirty="0" smtClean="0">
                <a:solidFill>
                  <a:schemeClr val="tx1"/>
                </a:solidFill>
                <a:latin typeface="Calibri" pitchFamily="34" charset="0"/>
                <a:cs typeface="Calibri" pitchFamily="34" charset="0"/>
              </a:rPr>
              <a:t>40 grams of Golden Rice </a:t>
            </a:r>
          </a:p>
          <a:p>
            <a:pPr algn="ctr"/>
            <a:r>
              <a:rPr lang="en-GB" sz="1800" b="1" dirty="0" smtClean="0">
                <a:solidFill>
                  <a:schemeClr val="tx1"/>
                </a:solidFill>
                <a:latin typeface="Calibri" pitchFamily="34" charset="0"/>
                <a:cs typeface="Calibri" pitchFamily="34" charset="0"/>
              </a:rPr>
              <a:t>a day will save life and sight</a:t>
            </a:r>
            <a:endParaRPr lang="en-US" sz="1800" b="1"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708400" y="620713"/>
            <a:ext cx="5256213" cy="1493837"/>
          </a:xfrm>
          <a:prstGeom prst="rect">
            <a:avLst/>
          </a:prstGeom>
          <a:noFill/>
          <a:ln w="9525">
            <a:noFill/>
            <a:miter lim="800000"/>
            <a:headEnd/>
            <a:tailEnd/>
          </a:ln>
        </p:spPr>
        <p:txBody>
          <a:bodyPr>
            <a:spAutoFit/>
          </a:bodyPr>
          <a:lstStyle/>
          <a:p>
            <a:pPr algn="ctr" eaLnBrk="0" hangingPunct="0"/>
            <a:endParaRPr lang="en-GB" altLang="zh-CN" sz="3200" b="1">
              <a:ea typeface="宋体" pitchFamily="2" charset="-122"/>
            </a:endParaRPr>
          </a:p>
          <a:p>
            <a:pPr algn="ctr" eaLnBrk="0" hangingPunct="0"/>
            <a:endParaRPr lang="en-GB" altLang="zh-CN" sz="3200" b="1">
              <a:ea typeface="宋体" pitchFamily="2" charset="-122"/>
            </a:endParaRPr>
          </a:p>
          <a:p>
            <a:pPr algn="ctr" eaLnBrk="0" hangingPunct="0"/>
            <a:endParaRPr lang="en-GB" altLang="zh-CN" sz="2800" b="1">
              <a:solidFill>
                <a:schemeClr val="accent2"/>
              </a:solidFill>
              <a:latin typeface="Times New Roman" pitchFamily="18" charset="0"/>
              <a:ea typeface="宋体" pitchFamily="2" charset="-122"/>
            </a:endParaRPr>
          </a:p>
        </p:txBody>
      </p:sp>
      <p:sp>
        <p:nvSpPr>
          <p:cNvPr id="11267" name="Rectangle 3"/>
          <p:cNvSpPr>
            <a:spLocks noChangeArrowheads="1"/>
          </p:cNvSpPr>
          <p:nvPr/>
        </p:nvSpPr>
        <p:spPr bwMode="auto">
          <a:xfrm>
            <a:off x="0" y="1"/>
            <a:ext cx="9144000" cy="1323439"/>
          </a:xfrm>
          <a:prstGeom prst="rect">
            <a:avLst/>
          </a:prstGeom>
          <a:noFill/>
          <a:ln w="9525" algn="ctr">
            <a:noFill/>
            <a:miter lim="800000"/>
            <a:headEnd/>
            <a:tailEnd/>
          </a:ln>
        </p:spPr>
        <p:txBody>
          <a:bodyPr wrap="square">
            <a:spAutoFit/>
          </a:bodyPr>
          <a:lstStyle/>
          <a:p>
            <a:pPr marL="342900" indent="-342900">
              <a:spcBef>
                <a:spcPct val="20000"/>
              </a:spcBef>
            </a:pPr>
            <a:r>
              <a:rPr lang="en-GB" altLang="zh-CN" dirty="0">
                <a:solidFill>
                  <a:srgbClr val="FF0000"/>
                </a:solidFill>
                <a:latin typeface="Calibri" pitchFamily="34" charset="0"/>
                <a:ea typeface="宋体" pitchFamily="2" charset="-122"/>
                <a:cs typeface="Calibri" pitchFamily="34" charset="0"/>
              </a:rPr>
              <a:t>  </a:t>
            </a:r>
            <a:r>
              <a:rPr lang="en-GB" altLang="zh-CN" dirty="0" smtClean="0">
                <a:solidFill>
                  <a:srgbClr val="FF0000"/>
                </a:solidFill>
                <a:latin typeface="Calibri" pitchFamily="34" charset="0"/>
                <a:ea typeface="宋体" pitchFamily="2" charset="-122"/>
                <a:cs typeface="Calibri" pitchFamily="34" charset="0"/>
              </a:rPr>
              <a:t>  </a:t>
            </a:r>
            <a:r>
              <a:rPr lang="en-GB" altLang="zh-CN" sz="4000" b="1" dirty="0" err="1" smtClean="0">
                <a:solidFill>
                  <a:srgbClr val="FF0000"/>
                </a:solidFill>
                <a:latin typeface="Calibri" pitchFamily="34" charset="0"/>
                <a:ea typeface="宋体" pitchFamily="2" charset="-122"/>
                <a:cs typeface="Calibri" pitchFamily="34" charset="0"/>
              </a:rPr>
              <a:t>BioRegional</a:t>
            </a:r>
            <a:r>
              <a:rPr lang="en-GB" altLang="zh-CN" sz="4000" b="1" dirty="0" smtClean="0">
                <a:solidFill>
                  <a:srgbClr val="FF0000"/>
                </a:solidFill>
                <a:latin typeface="Calibri" pitchFamily="34" charset="0"/>
                <a:ea typeface="宋体" pitchFamily="2" charset="-122"/>
                <a:cs typeface="Calibri" pitchFamily="34" charset="0"/>
              </a:rPr>
              <a:t> </a:t>
            </a:r>
            <a:r>
              <a:rPr lang="en-GB" altLang="zh-CN" sz="4000" b="1" dirty="0">
                <a:solidFill>
                  <a:srgbClr val="FF0000"/>
                </a:solidFill>
                <a:latin typeface="Calibri" pitchFamily="34" charset="0"/>
                <a:ea typeface="宋体" pitchFamily="2" charset="-122"/>
                <a:cs typeface="Calibri" pitchFamily="34" charset="0"/>
              </a:rPr>
              <a:t>works with partners to demonstrate solutions for… </a:t>
            </a:r>
            <a:endParaRPr lang="en-GB" sz="4000" b="1" dirty="0">
              <a:solidFill>
                <a:srgbClr val="FF0000"/>
              </a:solidFill>
              <a:latin typeface="Calibri" pitchFamily="34" charset="0"/>
              <a:ea typeface="宋体" pitchFamily="2" charset="-122"/>
              <a:cs typeface="Calibri" pitchFamily="34" charset="0"/>
            </a:endParaRPr>
          </a:p>
        </p:txBody>
      </p:sp>
      <p:sp>
        <p:nvSpPr>
          <p:cNvPr id="11268" name="Text Box 8"/>
          <p:cNvSpPr txBox="1">
            <a:spLocks noChangeArrowheads="1"/>
          </p:cNvSpPr>
          <p:nvPr/>
        </p:nvSpPr>
        <p:spPr bwMode="auto">
          <a:xfrm>
            <a:off x="539750" y="2060575"/>
            <a:ext cx="2376488" cy="779463"/>
          </a:xfrm>
          <a:prstGeom prst="rect">
            <a:avLst/>
          </a:prstGeom>
          <a:solidFill>
            <a:schemeClr val="bg1"/>
          </a:solidFill>
          <a:ln w="9525">
            <a:noFill/>
            <a:miter lim="800000"/>
            <a:headEnd/>
            <a:tailEnd/>
          </a:ln>
        </p:spPr>
        <p:txBody>
          <a:bodyPr>
            <a:spAutoFit/>
          </a:bodyPr>
          <a:lstStyle/>
          <a:p>
            <a:pPr>
              <a:spcBef>
                <a:spcPct val="50000"/>
              </a:spcBef>
            </a:pPr>
            <a:endParaRPr lang="en-GB" sz="1800"/>
          </a:p>
          <a:p>
            <a:pPr>
              <a:spcBef>
                <a:spcPct val="50000"/>
              </a:spcBef>
            </a:pPr>
            <a:endParaRPr lang="en-GB" sz="1800"/>
          </a:p>
        </p:txBody>
      </p:sp>
      <p:sp>
        <p:nvSpPr>
          <p:cNvPr id="11269" name="Text Box 11"/>
          <p:cNvSpPr txBox="1">
            <a:spLocks noChangeArrowheads="1"/>
          </p:cNvSpPr>
          <p:nvPr/>
        </p:nvSpPr>
        <p:spPr bwMode="auto">
          <a:xfrm>
            <a:off x="179388" y="1376363"/>
            <a:ext cx="8424862" cy="427037"/>
          </a:xfrm>
          <a:prstGeom prst="rect">
            <a:avLst/>
          </a:prstGeom>
          <a:noFill/>
          <a:ln w="9525">
            <a:noFill/>
            <a:miter lim="800000"/>
            <a:headEnd/>
            <a:tailEnd/>
          </a:ln>
        </p:spPr>
        <p:txBody>
          <a:bodyPr>
            <a:spAutoFit/>
          </a:bodyPr>
          <a:lstStyle/>
          <a:p>
            <a:r>
              <a:rPr lang="en-GB" altLang="zh-CN" sz="2200" b="1" dirty="0">
                <a:solidFill>
                  <a:srgbClr val="002060"/>
                </a:solidFill>
                <a:latin typeface="Corbel" pitchFamily="34" charset="0"/>
                <a:ea typeface="宋体" pitchFamily="2" charset="-122"/>
              </a:rPr>
              <a:t>Products &amp; supply chains:</a:t>
            </a:r>
            <a:r>
              <a:rPr lang="en-GB" altLang="zh-CN" sz="2000" dirty="0">
                <a:solidFill>
                  <a:srgbClr val="002060"/>
                </a:solidFill>
                <a:latin typeface="Corbel" pitchFamily="34" charset="0"/>
                <a:ea typeface="宋体" pitchFamily="2" charset="-122"/>
              </a:rPr>
              <a:t> wood, construction materials, food, paper</a:t>
            </a:r>
            <a:endParaRPr lang="en-GB" sz="2000" dirty="0">
              <a:solidFill>
                <a:srgbClr val="002060"/>
              </a:solidFill>
              <a:latin typeface="Corbel" pitchFamily="34" charset="0"/>
            </a:endParaRPr>
          </a:p>
        </p:txBody>
      </p:sp>
      <p:sp>
        <p:nvSpPr>
          <p:cNvPr id="11270" name="Text Box 12"/>
          <p:cNvSpPr txBox="1">
            <a:spLocks noChangeArrowheads="1"/>
          </p:cNvSpPr>
          <p:nvPr/>
        </p:nvSpPr>
        <p:spPr bwMode="auto">
          <a:xfrm>
            <a:off x="179388" y="3716338"/>
            <a:ext cx="8135937" cy="427037"/>
          </a:xfrm>
          <a:prstGeom prst="rect">
            <a:avLst/>
          </a:prstGeom>
          <a:noFill/>
          <a:ln w="9525">
            <a:noFill/>
            <a:miter lim="800000"/>
            <a:headEnd/>
            <a:tailEnd/>
          </a:ln>
        </p:spPr>
        <p:txBody>
          <a:bodyPr>
            <a:spAutoFit/>
          </a:bodyPr>
          <a:lstStyle/>
          <a:p>
            <a:r>
              <a:rPr lang="en-GB" altLang="zh-CN" sz="2200" b="1" dirty="0">
                <a:solidFill>
                  <a:srgbClr val="002060"/>
                </a:solidFill>
                <a:latin typeface="Corbel" pitchFamily="34" charset="0"/>
                <a:ea typeface="宋体" pitchFamily="2" charset="-122"/>
              </a:rPr>
              <a:t>Communities:</a:t>
            </a:r>
            <a:r>
              <a:rPr lang="en-GB" altLang="zh-CN" sz="2000" dirty="0">
                <a:solidFill>
                  <a:srgbClr val="002060"/>
                </a:solidFill>
                <a:latin typeface="Corbel" pitchFamily="34" charset="0"/>
                <a:ea typeface="宋体" pitchFamily="2" charset="-122"/>
              </a:rPr>
              <a:t> new, retrofit, energy, transport, sustainable lifestyles</a:t>
            </a:r>
            <a:endParaRPr lang="en-US" sz="2000" dirty="0">
              <a:solidFill>
                <a:srgbClr val="002060"/>
              </a:solidFill>
              <a:latin typeface="Corbel" pitchFamily="34" charset="0"/>
            </a:endParaRPr>
          </a:p>
        </p:txBody>
      </p:sp>
      <p:pic>
        <p:nvPicPr>
          <p:cNvPr id="11271" name="Picture 13" descr="BedZED_small"/>
          <p:cNvPicPr>
            <a:picLocks noChangeAspect="1" noChangeArrowheads="1"/>
          </p:cNvPicPr>
          <p:nvPr/>
        </p:nvPicPr>
        <p:blipFill>
          <a:blip r:embed="rId3" cstate="print"/>
          <a:srcRect/>
          <a:stretch>
            <a:fillRect/>
          </a:stretch>
        </p:blipFill>
        <p:spPr bwMode="auto">
          <a:xfrm>
            <a:off x="323850" y="4187825"/>
            <a:ext cx="3313113" cy="2200275"/>
          </a:xfrm>
          <a:prstGeom prst="rect">
            <a:avLst/>
          </a:prstGeom>
          <a:noFill/>
          <a:ln w="9525">
            <a:noFill/>
            <a:miter lim="800000"/>
            <a:headEnd/>
            <a:tailEnd/>
          </a:ln>
        </p:spPr>
      </p:pic>
      <p:pic>
        <p:nvPicPr>
          <p:cNvPr id="11272" name="Picture 15" descr="bag cut out slanted"/>
          <p:cNvPicPr>
            <a:picLocks noChangeAspect="1" noChangeArrowheads="1"/>
          </p:cNvPicPr>
          <p:nvPr/>
        </p:nvPicPr>
        <p:blipFill>
          <a:blip r:embed="rId4" cstate="print"/>
          <a:srcRect/>
          <a:stretch>
            <a:fillRect/>
          </a:stretch>
        </p:blipFill>
        <p:spPr bwMode="auto">
          <a:xfrm>
            <a:off x="349250" y="1700213"/>
            <a:ext cx="1306513" cy="1944687"/>
          </a:xfrm>
          <a:prstGeom prst="rect">
            <a:avLst/>
          </a:prstGeom>
          <a:noFill/>
          <a:ln w="9525">
            <a:noFill/>
            <a:miter lim="800000"/>
            <a:headEnd/>
            <a:tailEnd/>
          </a:ln>
        </p:spPr>
      </p:pic>
      <p:pic>
        <p:nvPicPr>
          <p:cNvPr id="11273" name="Picture 16" descr="Volunteer-Jim S_low res"/>
          <p:cNvPicPr>
            <a:picLocks noChangeAspect="1" noChangeArrowheads="1"/>
          </p:cNvPicPr>
          <p:nvPr/>
        </p:nvPicPr>
        <p:blipFill>
          <a:blip r:embed="rId5" cstate="print"/>
          <a:srcRect/>
          <a:stretch>
            <a:fillRect/>
          </a:stretch>
        </p:blipFill>
        <p:spPr bwMode="auto">
          <a:xfrm>
            <a:off x="1885950" y="1914525"/>
            <a:ext cx="2663825" cy="1671638"/>
          </a:xfrm>
          <a:prstGeom prst="rect">
            <a:avLst/>
          </a:prstGeom>
          <a:noFill/>
          <a:ln w="9525">
            <a:noFill/>
            <a:miter lim="800000"/>
            <a:headEnd/>
            <a:tailEnd/>
          </a:ln>
        </p:spPr>
      </p:pic>
      <p:pic>
        <p:nvPicPr>
          <p:cNvPr id="11274" name="Picture 17" descr="Laundry City JJ"/>
          <p:cNvPicPr>
            <a:picLocks noChangeAspect="1" noChangeArrowheads="1"/>
          </p:cNvPicPr>
          <p:nvPr/>
        </p:nvPicPr>
        <p:blipFill>
          <a:blip r:embed="rId6" cstate="print">
            <a:lum contrast="12000"/>
          </a:blip>
          <a:srcRect l="11490" t="20360" b="46718"/>
          <a:stretch>
            <a:fillRect/>
          </a:stretch>
        </p:blipFill>
        <p:spPr bwMode="auto">
          <a:xfrm>
            <a:off x="4762500" y="1917700"/>
            <a:ext cx="3338513" cy="1655763"/>
          </a:xfrm>
          <a:prstGeom prst="rect">
            <a:avLst/>
          </a:prstGeom>
          <a:noFill/>
          <a:ln w="9525">
            <a:noFill/>
            <a:miter lim="800000"/>
            <a:headEnd/>
            <a:tailEnd/>
          </a:ln>
        </p:spPr>
      </p:pic>
      <p:pic>
        <p:nvPicPr>
          <p:cNvPr id="11275" name="Picture 18" descr="Kendal holding veg box sml"/>
          <p:cNvPicPr>
            <a:picLocks noChangeAspect="1" noChangeArrowheads="1"/>
          </p:cNvPicPr>
          <p:nvPr/>
        </p:nvPicPr>
        <p:blipFill>
          <a:blip r:embed="rId7" cstate="print"/>
          <a:srcRect t="6213"/>
          <a:stretch>
            <a:fillRect/>
          </a:stretch>
        </p:blipFill>
        <p:spPr bwMode="auto">
          <a:xfrm>
            <a:off x="3873500" y="4187825"/>
            <a:ext cx="1851025" cy="2232025"/>
          </a:xfrm>
          <a:prstGeom prst="rect">
            <a:avLst/>
          </a:prstGeom>
          <a:noFill/>
          <a:ln w="9525">
            <a:noFill/>
            <a:miter lim="800000"/>
            <a:headEnd/>
            <a:tailEnd/>
          </a:ln>
        </p:spPr>
      </p:pic>
      <p:pic>
        <p:nvPicPr>
          <p:cNvPr id="11276" name="Picture 19" descr="DSCF0004"/>
          <p:cNvPicPr>
            <a:picLocks noChangeAspect="1" noChangeArrowheads="1"/>
          </p:cNvPicPr>
          <p:nvPr/>
        </p:nvPicPr>
        <p:blipFill>
          <a:blip r:embed="rId8" cstate="print"/>
          <a:srcRect t="6320" b="11806"/>
          <a:stretch>
            <a:fillRect/>
          </a:stretch>
        </p:blipFill>
        <p:spPr bwMode="auto">
          <a:xfrm>
            <a:off x="5940425" y="4187825"/>
            <a:ext cx="2519363" cy="1546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506412"/>
            <a:ext cx="8686800" cy="941387"/>
          </a:xfrm>
          <a:noFill/>
        </p:spPr>
        <p:txBody>
          <a:bodyPr anchor="t"/>
          <a:lstStyle/>
          <a:p>
            <a:pPr eaLnBrk="1" hangingPunct="1"/>
            <a:r>
              <a:rPr lang="en-GB" b="1" dirty="0" smtClean="0">
                <a:solidFill>
                  <a:srgbClr val="FF0000"/>
                </a:solidFill>
              </a:rPr>
              <a:t>Monitoring results summary (2007)</a:t>
            </a:r>
            <a:endParaRPr lang="en-US" b="1" dirty="0" smtClean="0">
              <a:solidFill>
                <a:srgbClr val="FF0000"/>
              </a:solidFill>
            </a:endParaRPr>
          </a:p>
        </p:txBody>
      </p:sp>
      <p:sp>
        <p:nvSpPr>
          <p:cNvPr id="15363" name="Rectangle 3"/>
          <p:cNvSpPr>
            <a:spLocks noGrp="1" noChangeArrowheads="1"/>
          </p:cNvSpPr>
          <p:nvPr>
            <p:ph type="body" idx="1"/>
          </p:nvPr>
        </p:nvSpPr>
        <p:spPr>
          <a:xfrm>
            <a:off x="381000" y="1676400"/>
            <a:ext cx="5986463" cy="4525963"/>
          </a:xfrm>
          <a:noFill/>
        </p:spPr>
        <p:txBody>
          <a:bodyPr/>
          <a:lstStyle/>
          <a:p>
            <a:pPr eaLnBrk="1" hangingPunct="1"/>
            <a:r>
              <a:rPr lang="en-GB" sz="2000" b="1" dirty="0" smtClean="0">
                <a:solidFill>
                  <a:srgbClr val="002060"/>
                </a:solidFill>
              </a:rPr>
              <a:t>Electricity use 45% lower than local average, space heating 81% lower than local average</a:t>
            </a:r>
            <a:r>
              <a:rPr lang="en-GB" sz="2000" dirty="0" smtClean="0">
                <a:solidFill>
                  <a:srgbClr val="002060"/>
                </a:solidFill>
              </a:rPr>
              <a:t/>
            </a:r>
            <a:br>
              <a:rPr lang="en-GB" sz="2000" dirty="0" smtClean="0">
                <a:solidFill>
                  <a:srgbClr val="002060"/>
                </a:solidFill>
              </a:rPr>
            </a:br>
            <a:r>
              <a:rPr lang="en-GB" sz="2000" dirty="0" smtClean="0">
                <a:solidFill>
                  <a:srgbClr val="002060"/>
                </a:solidFill>
              </a:rPr>
              <a:t/>
            </a:r>
            <a:br>
              <a:rPr lang="en-GB" sz="2000" dirty="0" smtClean="0">
                <a:solidFill>
                  <a:srgbClr val="002060"/>
                </a:solidFill>
              </a:rPr>
            </a:br>
            <a:r>
              <a:rPr lang="en-GB" sz="2000" b="1" i="1" dirty="0" smtClean="0">
                <a:solidFill>
                  <a:srgbClr val="002060"/>
                </a:solidFill>
              </a:rPr>
              <a:t>= total energy saving from buildings 60%</a:t>
            </a:r>
            <a:r>
              <a:rPr lang="en-GB" sz="2000" b="1" dirty="0" smtClean="0">
                <a:solidFill>
                  <a:srgbClr val="002060"/>
                </a:solidFill>
              </a:rPr>
              <a:t/>
            </a:r>
            <a:br>
              <a:rPr lang="en-GB" sz="2000" b="1" dirty="0" smtClean="0">
                <a:solidFill>
                  <a:srgbClr val="002060"/>
                </a:solidFill>
              </a:rPr>
            </a:br>
            <a:endParaRPr lang="en-GB" sz="2000" b="1" dirty="0" smtClean="0">
              <a:solidFill>
                <a:srgbClr val="002060"/>
              </a:solidFill>
            </a:endParaRPr>
          </a:p>
          <a:p>
            <a:pPr eaLnBrk="1" hangingPunct="1"/>
            <a:r>
              <a:rPr lang="en-GB" sz="2000" b="1" dirty="0" smtClean="0">
                <a:solidFill>
                  <a:srgbClr val="002060"/>
                </a:solidFill>
              </a:rPr>
              <a:t>Water use 50% lower than local average</a:t>
            </a:r>
            <a:r>
              <a:rPr lang="en-GB" sz="2000" dirty="0" smtClean="0">
                <a:solidFill>
                  <a:srgbClr val="002060"/>
                </a:solidFill>
              </a:rPr>
              <a:t/>
            </a:r>
            <a:br>
              <a:rPr lang="en-GB" sz="2000" dirty="0" smtClean="0">
                <a:solidFill>
                  <a:srgbClr val="002060"/>
                </a:solidFill>
              </a:rPr>
            </a:br>
            <a:endParaRPr lang="en-GB" sz="2000" dirty="0" smtClean="0">
              <a:solidFill>
                <a:srgbClr val="002060"/>
              </a:solidFill>
            </a:endParaRPr>
          </a:p>
          <a:p>
            <a:pPr eaLnBrk="1" hangingPunct="1"/>
            <a:r>
              <a:rPr lang="en-GB" sz="2000" b="1" dirty="0" smtClean="0">
                <a:solidFill>
                  <a:srgbClr val="002060"/>
                </a:solidFill>
              </a:rPr>
              <a:t>86 % residents buy organic food</a:t>
            </a:r>
            <a:r>
              <a:rPr lang="en-GB" sz="2000" dirty="0" smtClean="0">
                <a:solidFill>
                  <a:srgbClr val="002060"/>
                </a:solidFill>
              </a:rPr>
              <a:t/>
            </a:r>
            <a:br>
              <a:rPr lang="en-GB" sz="2000" dirty="0" smtClean="0">
                <a:solidFill>
                  <a:srgbClr val="002060"/>
                </a:solidFill>
              </a:rPr>
            </a:br>
            <a:endParaRPr lang="en-GB" sz="2000" dirty="0" smtClean="0">
              <a:solidFill>
                <a:srgbClr val="002060"/>
              </a:solidFill>
            </a:endParaRPr>
          </a:p>
          <a:p>
            <a:pPr eaLnBrk="1" hangingPunct="1"/>
            <a:r>
              <a:rPr lang="en-GB" sz="2000" b="1" dirty="0" smtClean="0">
                <a:solidFill>
                  <a:srgbClr val="002060"/>
                </a:solidFill>
              </a:rPr>
              <a:t>39% grow some of their own food</a:t>
            </a:r>
            <a:r>
              <a:rPr lang="en-GB" sz="2000" dirty="0" smtClean="0">
                <a:solidFill>
                  <a:srgbClr val="002060"/>
                </a:solidFill>
              </a:rPr>
              <a:t/>
            </a:r>
            <a:br>
              <a:rPr lang="en-GB" sz="2000" dirty="0" smtClean="0">
                <a:solidFill>
                  <a:srgbClr val="002060"/>
                </a:solidFill>
              </a:rPr>
            </a:br>
            <a:endParaRPr lang="en-GB" sz="2000" dirty="0" smtClean="0">
              <a:solidFill>
                <a:srgbClr val="002060"/>
              </a:solidFill>
            </a:endParaRPr>
          </a:p>
          <a:p>
            <a:pPr eaLnBrk="1" hangingPunct="1"/>
            <a:r>
              <a:rPr lang="en-GB" sz="2000" b="1" dirty="0" smtClean="0">
                <a:solidFill>
                  <a:srgbClr val="002060"/>
                </a:solidFill>
              </a:rPr>
              <a:t>60% of waste (by weight) recycled (though small sample size)</a:t>
            </a:r>
          </a:p>
        </p:txBody>
      </p:sp>
      <p:pic>
        <p:nvPicPr>
          <p:cNvPr id="15364" name="Picture 4" descr="BedZED seven years on high res"/>
          <p:cNvPicPr>
            <a:picLocks noChangeAspect="1" noChangeArrowheads="1"/>
          </p:cNvPicPr>
          <p:nvPr/>
        </p:nvPicPr>
        <p:blipFill>
          <a:blip r:embed="rId3" cstate="print"/>
          <a:srcRect/>
          <a:stretch>
            <a:fillRect/>
          </a:stretch>
        </p:blipFill>
        <p:spPr bwMode="auto">
          <a:xfrm rot="238471">
            <a:off x="6104554" y="1924654"/>
            <a:ext cx="2904480" cy="3995160"/>
          </a:xfrm>
          <a:prstGeom prst="rect">
            <a:avLst/>
          </a:prstGeom>
          <a:noFill/>
          <a:ln w="9525">
            <a:noFill/>
            <a:miter lim="800000"/>
            <a:headEnd/>
            <a:tailEnd/>
          </a:ln>
        </p:spPr>
      </p:pic>
      <p:sp>
        <p:nvSpPr>
          <p:cNvPr id="15365" name="Text Box 5"/>
          <p:cNvSpPr txBox="1">
            <a:spLocks noChangeArrowheads="1"/>
          </p:cNvSpPr>
          <p:nvPr/>
        </p:nvSpPr>
        <p:spPr bwMode="auto">
          <a:xfrm>
            <a:off x="304800" y="6172200"/>
            <a:ext cx="8534400" cy="369332"/>
          </a:xfrm>
          <a:prstGeom prst="rect">
            <a:avLst/>
          </a:prstGeom>
          <a:noFill/>
          <a:ln w="9525">
            <a:noFill/>
            <a:miter lim="800000"/>
            <a:headEnd/>
            <a:tailEnd/>
          </a:ln>
        </p:spPr>
        <p:txBody>
          <a:bodyPr wrap="square">
            <a:spAutoFit/>
          </a:bodyPr>
          <a:lstStyle/>
          <a:p>
            <a:pPr>
              <a:spcBef>
                <a:spcPct val="50000"/>
              </a:spcBef>
            </a:pPr>
            <a:r>
              <a:rPr lang="en-GB" sz="1800" b="1" dirty="0" err="1">
                <a:solidFill>
                  <a:schemeClr val="tx1"/>
                </a:solidFill>
                <a:latin typeface="Corbel" pitchFamily="34" charset="0"/>
              </a:rPr>
              <a:t>www.bioregional.co.uk</a:t>
            </a:r>
            <a:r>
              <a:rPr lang="en-GB" sz="1800" b="1" dirty="0">
                <a:solidFill>
                  <a:schemeClr val="tx1"/>
                </a:solidFill>
                <a:latin typeface="Corbel" pitchFamily="34" charset="0"/>
              </a:rPr>
              <a:t>/news-views/publications</a:t>
            </a:r>
            <a:endParaRPr lang="en-US" sz="1800" b="1" dirty="0">
              <a:solidFill>
                <a:schemeClr val="tx1"/>
              </a:solidFill>
              <a:latin typeface="Corbe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09600"/>
            <a:ext cx="8686800" cy="838200"/>
          </a:xfrm>
        </p:spPr>
        <p:txBody>
          <a:bodyPr/>
          <a:lstStyle/>
          <a:p>
            <a:pPr eaLnBrk="1" hangingPunct="1"/>
            <a:r>
              <a:rPr lang="en-GB" sz="4000" b="1" smtClean="0">
                <a:solidFill>
                  <a:srgbClr val="C00000"/>
                </a:solidFill>
              </a:rPr>
              <a:t>Energy infrastructure in the EU-25</a:t>
            </a:r>
            <a:endParaRPr lang="en-US" sz="4000" b="1" smtClean="0">
              <a:solidFill>
                <a:srgbClr val="C00000"/>
              </a:solidFill>
            </a:endParaRPr>
          </a:p>
        </p:txBody>
      </p:sp>
      <p:sp>
        <p:nvSpPr>
          <p:cNvPr id="22531" name="Rectangle 3"/>
          <p:cNvSpPr>
            <a:spLocks noGrp="1" noChangeArrowheads="1"/>
          </p:cNvSpPr>
          <p:nvPr>
            <p:ph type="body" idx="1"/>
          </p:nvPr>
        </p:nvSpPr>
        <p:spPr/>
        <p:txBody>
          <a:bodyPr/>
          <a:lstStyle/>
          <a:p>
            <a:pPr eaLnBrk="1" hangingPunct="1"/>
            <a:endParaRPr lang="en-GB" smtClean="0"/>
          </a:p>
        </p:txBody>
      </p:sp>
      <p:pic>
        <p:nvPicPr>
          <p:cNvPr id="22532" name="Picture 4" descr="scan0001"/>
          <p:cNvPicPr>
            <a:picLocks noChangeAspect="1" noChangeArrowheads="1"/>
          </p:cNvPicPr>
          <p:nvPr/>
        </p:nvPicPr>
        <p:blipFill>
          <a:blip r:embed="rId3" cstate="print"/>
          <a:srcRect l="1755" r="1755" b="3279"/>
          <a:stretch>
            <a:fillRect/>
          </a:stretch>
        </p:blipFill>
        <p:spPr bwMode="auto">
          <a:xfrm>
            <a:off x="381000" y="1905000"/>
            <a:ext cx="8382000" cy="47244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9144000" cy="1600200"/>
          </a:xfrm>
        </p:spPr>
        <p:txBody>
          <a:bodyPr/>
          <a:lstStyle/>
          <a:p>
            <a:r>
              <a:rPr lang="en-GB" sz="4000" b="1" dirty="0" smtClean="0">
                <a:solidFill>
                  <a:srgbClr val="C00000"/>
                </a:solidFill>
                <a:effectLst>
                  <a:outerShdw blurRad="38100" dist="38100" dir="2700000" algn="tl">
                    <a:srgbClr val="000000">
                      <a:alpha val="43137"/>
                    </a:srgbClr>
                  </a:outerShdw>
                </a:effectLst>
              </a:rPr>
              <a:t>3. Adaptation to universal principles of morality in choosing our own destiny </a:t>
            </a:r>
            <a:endParaRPr lang="en-GB" sz="4000" b="1" dirty="0">
              <a:solidFill>
                <a:srgbClr val="C00000"/>
              </a:solidFill>
              <a:effectLst>
                <a:outerShdw blurRad="38100" dist="38100" dir="2700000" algn="tl">
                  <a:srgbClr val="000000">
                    <a:alpha val="43137"/>
                  </a:srgbClr>
                </a:outerShdw>
              </a:effectLst>
            </a:endParaRPr>
          </a:p>
        </p:txBody>
      </p:sp>
      <p:sp>
        <p:nvSpPr>
          <p:cNvPr id="12290" name="Content Placeholder 2"/>
          <p:cNvSpPr>
            <a:spLocks noGrp="1"/>
          </p:cNvSpPr>
          <p:nvPr>
            <p:ph idx="4294967295"/>
          </p:nvPr>
        </p:nvSpPr>
        <p:spPr>
          <a:xfrm>
            <a:off x="304800" y="2286000"/>
            <a:ext cx="8382000" cy="3810000"/>
          </a:xfrm>
        </p:spPr>
        <p:txBody>
          <a:bodyPr/>
          <a:lstStyle/>
          <a:p>
            <a:pPr>
              <a:buFontTx/>
              <a:buNone/>
            </a:pPr>
            <a:r>
              <a:rPr lang="en-GB" sz="2400" dirty="0" smtClean="0">
                <a:solidFill>
                  <a:srgbClr val="C00000"/>
                </a:solidFill>
              </a:rPr>
              <a:t>	</a:t>
            </a:r>
            <a:r>
              <a:rPr lang="en-GB" sz="2400" b="1" dirty="0" smtClean="0">
                <a:solidFill>
                  <a:srgbClr val="002060"/>
                </a:solidFill>
              </a:rPr>
              <a:t>…well-designed laws and public policies can harness self-interest for the common good</a:t>
            </a:r>
          </a:p>
          <a:p>
            <a:pPr>
              <a:buFontTx/>
              <a:buNone/>
            </a:pPr>
            <a:endParaRPr lang="en-GB" sz="2400" b="1" dirty="0" smtClean="0">
              <a:solidFill>
                <a:srgbClr val="002060"/>
              </a:solidFill>
            </a:endParaRPr>
          </a:p>
          <a:p>
            <a:pPr>
              <a:buFontTx/>
              <a:buNone/>
            </a:pPr>
            <a:r>
              <a:rPr lang="en-GB" sz="2400" b="1" dirty="0" smtClean="0">
                <a:solidFill>
                  <a:srgbClr val="002060"/>
                </a:solidFill>
              </a:rPr>
              <a:t>	…incentives that appeal to self-interest may fail when they undermine the moral values that lead people to act altruistically or in other public-spirited ways</a:t>
            </a:r>
            <a:endParaRPr lang="en-GB" dirty="0" smtClean="0">
              <a:solidFill>
                <a:srgbClr val="002060"/>
              </a:solidFill>
            </a:endParaRPr>
          </a:p>
          <a:p>
            <a:pPr algn="r">
              <a:buFontTx/>
              <a:buNone/>
            </a:pPr>
            <a:endParaRPr lang="en-GB" sz="2400" dirty="0" smtClean="0">
              <a:solidFill>
                <a:schemeClr val="tx1"/>
              </a:solidFill>
            </a:endParaRPr>
          </a:p>
          <a:p>
            <a:pPr algn="r">
              <a:buFontTx/>
              <a:buNone/>
            </a:pPr>
            <a:r>
              <a:rPr lang="en-GB" sz="2400" dirty="0" smtClean="0">
                <a:solidFill>
                  <a:schemeClr val="tx1"/>
                </a:solidFill>
              </a:rPr>
              <a:t>Adam Smith (1759)  </a:t>
            </a:r>
            <a:r>
              <a:rPr lang="en-GB" sz="2400" i="1" dirty="0" smtClean="0">
                <a:solidFill>
                  <a:schemeClr val="tx1"/>
                </a:solidFill>
              </a:rPr>
              <a:t>The Theory of Moral Sentiments</a:t>
            </a:r>
          </a:p>
          <a:p>
            <a:pPr algn="r">
              <a:buFontTx/>
              <a:buNone/>
            </a:pPr>
            <a:r>
              <a:rPr lang="en-GB" sz="2400" i="1" dirty="0" smtClean="0"/>
              <a:t> </a:t>
            </a:r>
            <a:endParaRPr lang="en-GB" sz="2400" dirty="0" smtClean="0"/>
          </a:p>
          <a:p>
            <a:pPr algn="r">
              <a:buFontTx/>
              <a:buNone/>
            </a:pPr>
            <a:endParaRPr lang="en-GB" dirty="0" smtClean="0"/>
          </a:p>
          <a:p>
            <a:pPr>
              <a:buFontTx/>
              <a:buNone/>
            </a:pPr>
            <a:endParaRPr lang="en-GB" dirty="0" smtClean="0"/>
          </a:p>
          <a:p>
            <a:pPr>
              <a:buFontTx/>
              <a:buNone/>
            </a:pPr>
            <a:endParaRPr lang="en-GB"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0" y="228600"/>
            <a:ext cx="4572000" cy="1938992"/>
          </a:xfrm>
          <a:prstGeom prst="rect">
            <a:avLst/>
          </a:prstGeom>
        </p:spPr>
        <p:txBody>
          <a:bodyPr>
            <a:spAutoFit/>
          </a:bodyPr>
          <a:lstStyle/>
          <a:p>
            <a:r>
              <a:rPr lang="en-GB" sz="2400" b="1" dirty="0" smtClean="0">
                <a:solidFill>
                  <a:srgbClr val="002060"/>
                </a:solidFill>
                <a:latin typeface="Garamond" pitchFamily="18" charset="0"/>
              </a:rPr>
              <a:t>‘…all men are created equal, they are    endowed by their Creator with certain unalienable rights, among these are Life, Liberty and the pursuit of Happiness’</a:t>
            </a:r>
            <a:endParaRPr lang="en-GB" sz="2400" dirty="0">
              <a:solidFill>
                <a:srgbClr val="002060"/>
              </a:solidFill>
            </a:endParaRPr>
          </a:p>
        </p:txBody>
      </p:sp>
      <p:sp>
        <p:nvSpPr>
          <p:cNvPr id="4" name="Rectangle 3"/>
          <p:cNvSpPr/>
          <p:nvPr/>
        </p:nvSpPr>
        <p:spPr>
          <a:xfrm>
            <a:off x="0" y="2133600"/>
            <a:ext cx="4572000" cy="769441"/>
          </a:xfrm>
          <a:prstGeom prst="rect">
            <a:avLst/>
          </a:prstGeom>
        </p:spPr>
        <p:txBody>
          <a:bodyPr>
            <a:spAutoFit/>
          </a:bodyPr>
          <a:lstStyle/>
          <a:p>
            <a:pPr algn="r" eaLnBrk="1" hangingPunct="1"/>
            <a:r>
              <a:rPr lang="en-GB" sz="2000" dirty="0" smtClean="0">
                <a:solidFill>
                  <a:schemeClr val="tx1"/>
                </a:solidFill>
              </a:rPr>
              <a:t>Declaration of Independence</a:t>
            </a:r>
          </a:p>
          <a:p>
            <a:pPr algn="r" eaLnBrk="1" hangingPunct="1"/>
            <a:r>
              <a:rPr lang="en-GB" sz="2000" dirty="0" smtClean="0">
                <a:solidFill>
                  <a:schemeClr val="tx1"/>
                </a:solidFill>
              </a:rPr>
              <a:t>Jefferson 1776    </a:t>
            </a:r>
          </a:p>
        </p:txBody>
      </p:sp>
      <p:pic>
        <p:nvPicPr>
          <p:cNvPr id="5" name="Picture 6" descr="happiness ldc mdc"/>
          <p:cNvPicPr>
            <a:picLocks noChangeAspect="1" noChangeArrowheads="1"/>
          </p:cNvPicPr>
          <p:nvPr/>
        </p:nvPicPr>
        <p:blipFill>
          <a:blip r:embed="rId3" cstate="print"/>
          <a:srcRect/>
          <a:stretch>
            <a:fillRect/>
          </a:stretch>
        </p:blipFill>
        <p:spPr bwMode="auto">
          <a:xfrm>
            <a:off x="4800600" y="228600"/>
            <a:ext cx="4038600" cy="4495800"/>
          </a:xfrm>
          <a:prstGeom prst="rect">
            <a:avLst/>
          </a:prstGeom>
          <a:ln>
            <a:noFill/>
          </a:ln>
          <a:effectLst>
            <a:outerShdw blurRad="292100" dist="139700" dir="2700000" algn="tl" rotWithShape="0">
              <a:srgbClr val="333333">
                <a:alpha val="65000"/>
              </a:srgbClr>
            </a:outerShdw>
          </a:effectLst>
        </p:spPr>
      </p:pic>
      <p:pic>
        <p:nvPicPr>
          <p:cNvPr id="6" name="Picture 3" descr="scan0018"/>
          <p:cNvPicPr>
            <a:picLocks noChangeAspect="1" noChangeArrowheads="1"/>
          </p:cNvPicPr>
          <p:nvPr/>
        </p:nvPicPr>
        <p:blipFill>
          <a:blip r:embed="rId4" cstate="print">
            <a:lum bright="12000"/>
          </a:blip>
          <a:srcRect l="2609" t="3175" r="870" b="7936"/>
          <a:stretch>
            <a:fillRect/>
          </a:stretch>
        </p:blipFill>
        <p:spPr bwMode="auto">
          <a:xfrm>
            <a:off x="228600" y="3581400"/>
            <a:ext cx="4419600" cy="2667000"/>
          </a:xfrm>
          <a:prstGeom prst="rect">
            <a:avLst/>
          </a:prstGeom>
          <a:ln>
            <a:noFill/>
          </a:ln>
          <a:effectLst>
            <a:outerShdw blurRad="292100" dist="139700" dir="2700000" algn="tl" rotWithShape="0">
              <a:srgbClr val="333333">
                <a:alpha val="65000"/>
              </a:srgbClr>
            </a:outerShdw>
          </a:effectLst>
        </p:spPr>
      </p:pic>
      <p:pic>
        <p:nvPicPr>
          <p:cNvPr id="7" name="Picture 4" descr="scan0019"/>
          <p:cNvPicPr>
            <a:picLocks noChangeAspect="1" noChangeArrowheads="1"/>
          </p:cNvPicPr>
          <p:nvPr/>
        </p:nvPicPr>
        <p:blipFill>
          <a:blip r:embed="rId5" cstate="print">
            <a:lum bright="12000"/>
          </a:blip>
          <a:srcRect l="2083" t="6152" r="2083"/>
          <a:stretch>
            <a:fillRect/>
          </a:stretch>
        </p:blipFill>
        <p:spPr bwMode="auto">
          <a:xfrm>
            <a:off x="4876800" y="4800600"/>
            <a:ext cx="4038600" cy="190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80px-Ahu-Akivi-1"/>
          <p:cNvPicPr>
            <a:picLocks noChangeAspect="1" noChangeArrowheads="1"/>
          </p:cNvPicPr>
          <p:nvPr/>
        </p:nvPicPr>
        <p:blipFill>
          <a:blip r:embed="rId3" cstate="print"/>
          <a:srcRect b="18530"/>
          <a:stretch>
            <a:fillRect/>
          </a:stretch>
        </p:blipFill>
        <p:spPr bwMode="auto">
          <a:xfrm>
            <a:off x="250825" y="333375"/>
            <a:ext cx="2519363" cy="1655763"/>
          </a:xfrm>
          <a:prstGeom prst="rect">
            <a:avLst/>
          </a:prstGeom>
          <a:noFill/>
          <a:ln w="9525">
            <a:noFill/>
            <a:miter lim="800000"/>
            <a:headEnd/>
            <a:tailEnd/>
          </a:ln>
        </p:spPr>
      </p:pic>
      <p:pic>
        <p:nvPicPr>
          <p:cNvPr id="28675" name="Picture 3" descr="310px-KayakBearHunter"/>
          <p:cNvPicPr>
            <a:picLocks noChangeAspect="1" noChangeArrowheads="1"/>
          </p:cNvPicPr>
          <p:nvPr/>
        </p:nvPicPr>
        <p:blipFill>
          <a:blip r:embed="rId4" cstate="print"/>
          <a:srcRect/>
          <a:stretch>
            <a:fillRect/>
          </a:stretch>
        </p:blipFill>
        <p:spPr bwMode="auto">
          <a:xfrm>
            <a:off x="250825" y="4797425"/>
            <a:ext cx="2520950" cy="1295400"/>
          </a:xfrm>
          <a:prstGeom prst="rect">
            <a:avLst/>
          </a:prstGeom>
          <a:noFill/>
          <a:ln w="9525">
            <a:noFill/>
            <a:miter lim="800000"/>
            <a:headEnd/>
            <a:tailEnd/>
          </a:ln>
        </p:spPr>
      </p:pic>
      <p:pic>
        <p:nvPicPr>
          <p:cNvPr id="28676" name="Picture 4" descr="32"/>
          <p:cNvPicPr>
            <a:picLocks noChangeAspect="1" noChangeArrowheads="1"/>
          </p:cNvPicPr>
          <p:nvPr/>
        </p:nvPicPr>
        <p:blipFill>
          <a:blip r:embed="rId5" cstate="print"/>
          <a:srcRect t="9923"/>
          <a:stretch>
            <a:fillRect/>
          </a:stretch>
        </p:blipFill>
        <p:spPr bwMode="auto">
          <a:xfrm>
            <a:off x="5943600" y="2819400"/>
            <a:ext cx="2881312" cy="1366837"/>
          </a:xfrm>
          <a:prstGeom prst="rect">
            <a:avLst/>
          </a:prstGeom>
          <a:noFill/>
          <a:ln w="9525">
            <a:noFill/>
            <a:miter lim="800000"/>
            <a:headEnd/>
            <a:tailEnd/>
          </a:ln>
        </p:spPr>
      </p:pic>
      <p:pic>
        <p:nvPicPr>
          <p:cNvPr id="28677" name="Picture 5" descr="TIKAL1S"/>
          <p:cNvPicPr>
            <a:picLocks noChangeAspect="1" noChangeArrowheads="1"/>
          </p:cNvPicPr>
          <p:nvPr/>
        </p:nvPicPr>
        <p:blipFill>
          <a:blip r:embed="rId6" cstate="print"/>
          <a:srcRect/>
          <a:stretch>
            <a:fillRect/>
          </a:stretch>
        </p:blipFill>
        <p:spPr bwMode="auto">
          <a:xfrm>
            <a:off x="250825" y="2636838"/>
            <a:ext cx="2519363" cy="1441450"/>
          </a:xfrm>
          <a:prstGeom prst="rect">
            <a:avLst/>
          </a:prstGeom>
          <a:noFill/>
          <a:ln w="9525">
            <a:noFill/>
            <a:miter lim="800000"/>
            <a:headEnd/>
            <a:tailEnd/>
          </a:ln>
        </p:spPr>
      </p:pic>
      <p:sp>
        <p:nvSpPr>
          <p:cNvPr id="28679" name="Text Box 7"/>
          <p:cNvSpPr txBox="1">
            <a:spLocks noChangeArrowheads="1"/>
          </p:cNvSpPr>
          <p:nvPr/>
        </p:nvSpPr>
        <p:spPr bwMode="auto">
          <a:xfrm>
            <a:off x="6227763" y="2708275"/>
            <a:ext cx="1152525" cy="366713"/>
          </a:xfrm>
          <a:prstGeom prst="rect">
            <a:avLst/>
          </a:prstGeom>
          <a:noFill/>
          <a:ln w="9525">
            <a:noFill/>
            <a:miter lim="800000"/>
            <a:headEnd/>
            <a:tailEnd/>
          </a:ln>
        </p:spPr>
        <p:txBody>
          <a:bodyPr>
            <a:spAutoFit/>
          </a:bodyPr>
          <a:lstStyle/>
          <a:p>
            <a:pPr>
              <a:spcBef>
                <a:spcPct val="50000"/>
              </a:spcBef>
            </a:pPr>
            <a:endParaRPr lang="en-GB" sz="1800">
              <a:solidFill>
                <a:schemeClr val="tx1"/>
              </a:solidFill>
              <a:latin typeface="Calibri" pitchFamily="34" charset="0"/>
              <a:cs typeface="Arial" charset="0"/>
            </a:endParaRPr>
          </a:p>
        </p:txBody>
      </p:sp>
      <p:sp>
        <p:nvSpPr>
          <p:cNvPr id="28680" name="Rectangle 8"/>
          <p:cNvSpPr>
            <a:spLocks noChangeArrowheads="1"/>
          </p:cNvSpPr>
          <p:nvPr/>
        </p:nvSpPr>
        <p:spPr bwMode="auto">
          <a:xfrm>
            <a:off x="323850" y="2133600"/>
            <a:ext cx="2376488" cy="360363"/>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en-GB" sz="1800">
                <a:solidFill>
                  <a:schemeClr val="tx1"/>
                </a:solidFill>
                <a:latin typeface="Calibri" pitchFamily="34" charset="0"/>
                <a:cs typeface="Arial" charset="0"/>
              </a:rPr>
              <a:t>Moai of Easter Island</a:t>
            </a:r>
          </a:p>
        </p:txBody>
      </p:sp>
      <p:sp>
        <p:nvSpPr>
          <p:cNvPr id="28681" name="Rectangle 9"/>
          <p:cNvSpPr>
            <a:spLocks noChangeArrowheads="1"/>
          </p:cNvSpPr>
          <p:nvPr/>
        </p:nvSpPr>
        <p:spPr bwMode="auto">
          <a:xfrm>
            <a:off x="250825" y="4221163"/>
            <a:ext cx="2492375" cy="431800"/>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en-GB" sz="1800">
                <a:solidFill>
                  <a:schemeClr val="tx1"/>
                </a:solidFill>
                <a:latin typeface="Calibri" pitchFamily="34" charset="0"/>
                <a:cs typeface="Arial" charset="0"/>
              </a:rPr>
              <a:t>Maya city of Tikal</a:t>
            </a:r>
          </a:p>
        </p:txBody>
      </p:sp>
      <p:sp>
        <p:nvSpPr>
          <p:cNvPr id="28682" name="Rectangle 10"/>
          <p:cNvSpPr>
            <a:spLocks noChangeArrowheads="1"/>
          </p:cNvSpPr>
          <p:nvPr/>
        </p:nvSpPr>
        <p:spPr bwMode="auto">
          <a:xfrm>
            <a:off x="323850" y="6308725"/>
            <a:ext cx="2447925" cy="360363"/>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en-GB" sz="1800">
                <a:solidFill>
                  <a:schemeClr val="tx1"/>
                </a:solidFill>
                <a:latin typeface="Calibri" pitchFamily="34" charset="0"/>
                <a:cs typeface="Arial" charset="0"/>
              </a:rPr>
              <a:t>Inuit and kayak</a:t>
            </a:r>
          </a:p>
        </p:txBody>
      </p:sp>
      <p:pic>
        <p:nvPicPr>
          <p:cNvPr id="28683" name="Picture 11" descr="Wanted poster for the International Criminal Tribunal for Rwanda">
            <a:hlinkClick r:id="rId7" tooltip="Wanted poster for the International Criminal Tribunal for Rwanda"/>
          </p:cNvPr>
          <p:cNvPicPr>
            <a:picLocks noChangeAspect="1" noChangeArrowheads="1"/>
          </p:cNvPicPr>
          <p:nvPr/>
        </p:nvPicPr>
        <p:blipFill>
          <a:blip r:embed="rId8" cstate="print"/>
          <a:srcRect/>
          <a:stretch>
            <a:fillRect/>
          </a:stretch>
        </p:blipFill>
        <p:spPr bwMode="auto">
          <a:xfrm>
            <a:off x="6516688" y="260350"/>
            <a:ext cx="1943100" cy="1800225"/>
          </a:xfrm>
          <a:prstGeom prst="rect">
            <a:avLst/>
          </a:prstGeom>
          <a:noFill/>
          <a:ln w="9525">
            <a:noFill/>
            <a:miter lim="800000"/>
            <a:headEnd/>
            <a:tailEnd/>
          </a:ln>
        </p:spPr>
      </p:pic>
      <p:sp>
        <p:nvSpPr>
          <p:cNvPr id="28685" name="Rectangle 13"/>
          <p:cNvSpPr>
            <a:spLocks noChangeArrowheads="1"/>
          </p:cNvSpPr>
          <p:nvPr/>
        </p:nvSpPr>
        <p:spPr bwMode="auto">
          <a:xfrm>
            <a:off x="6372225" y="2205038"/>
            <a:ext cx="2160588" cy="360362"/>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en-GB" sz="1800">
                <a:solidFill>
                  <a:schemeClr val="tx1"/>
                </a:solidFill>
                <a:latin typeface="Calibri" pitchFamily="34" charset="0"/>
                <a:cs typeface="Arial" charset="0"/>
              </a:rPr>
              <a:t>Rwandan genocide</a:t>
            </a:r>
          </a:p>
        </p:txBody>
      </p:sp>
      <p:sp>
        <p:nvSpPr>
          <p:cNvPr id="28687" name="Rectangle 15"/>
          <p:cNvSpPr>
            <a:spLocks noChangeArrowheads="1"/>
          </p:cNvSpPr>
          <p:nvPr/>
        </p:nvSpPr>
        <p:spPr bwMode="auto">
          <a:xfrm>
            <a:off x="6248400" y="4419600"/>
            <a:ext cx="2286000" cy="404812"/>
          </a:xfrm>
          <a:prstGeom prst="rect">
            <a:avLst/>
          </a:prstGeom>
          <a:solidFill>
            <a:schemeClr val="accent1"/>
          </a:solidFill>
          <a:ln w="9525">
            <a:solidFill>
              <a:schemeClr val="tx1"/>
            </a:solidFill>
            <a:miter lim="800000"/>
            <a:headEnd/>
            <a:tailEnd/>
          </a:ln>
        </p:spPr>
        <p:txBody>
          <a:bodyPr wrap="none" anchor="ctr"/>
          <a:lstStyle/>
          <a:p>
            <a:pPr algn="ctr">
              <a:spcBef>
                <a:spcPct val="0"/>
              </a:spcBef>
            </a:pPr>
            <a:r>
              <a:rPr lang="en-GB" sz="1800" dirty="0">
                <a:solidFill>
                  <a:schemeClr val="tx1"/>
                </a:solidFill>
                <a:latin typeface="Calibri" pitchFamily="34" charset="0"/>
                <a:cs typeface="Arial" charset="0"/>
              </a:rPr>
              <a:t>Montana</a:t>
            </a:r>
          </a:p>
        </p:txBody>
      </p:sp>
      <p:pic>
        <p:nvPicPr>
          <p:cNvPr id="28688" name="Picture 16" descr="P-002746-00-03">
            <a:hlinkClick r:id="rId9"/>
          </p:cNvPr>
          <p:cNvPicPr>
            <a:picLocks noChangeAspect="1" noChangeArrowheads="1"/>
          </p:cNvPicPr>
          <p:nvPr/>
        </p:nvPicPr>
        <p:blipFill>
          <a:blip r:embed="rId10" cstate="print"/>
          <a:srcRect/>
          <a:stretch>
            <a:fillRect/>
          </a:stretch>
        </p:blipFill>
        <p:spPr bwMode="auto">
          <a:xfrm>
            <a:off x="5943600" y="4878188"/>
            <a:ext cx="2895599" cy="1849437"/>
          </a:xfrm>
          <a:prstGeom prst="rect">
            <a:avLst/>
          </a:prstGeom>
          <a:noFill/>
          <a:ln w="9525">
            <a:noFill/>
            <a:miter lim="800000"/>
            <a:headEnd/>
            <a:tailEnd/>
          </a:ln>
        </p:spPr>
      </p:pic>
      <p:pic>
        <p:nvPicPr>
          <p:cNvPr id="28678" name="Picture 6" descr="001"/>
          <p:cNvPicPr>
            <a:picLocks noChangeAspect="1" noChangeArrowheads="1"/>
          </p:cNvPicPr>
          <p:nvPr/>
        </p:nvPicPr>
        <p:blipFill>
          <a:blip r:embed="rId11" cstate="print"/>
          <a:srcRect/>
          <a:stretch>
            <a:fillRect/>
          </a:stretch>
        </p:blipFill>
        <p:spPr bwMode="auto">
          <a:xfrm rot="20866433">
            <a:off x="2977148" y="1140910"/>
            <a:ext cx="2805389" cy="4225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recycling.jpg"/>
          <p:cNvPicPr>
            <a:picLocks noChangeAspect="1"/>
          </p:cNvPicPr>
          <p:nvPr/>
        </p:nvPicPr>
        <p:blipFill>
          <a:blip r:embed="rId3" cstate="print"/>
          <a:srcRect/>
          <a:stretch>
            <a:fillRect/>
          </a:stretch>
        </p:blipFill>
        <p:spPr bwMode="auto">
          <a:xfrm>
            <a:off x="4786313" y="3929063"/>
            <a:ext cx="1928812" cy="2286000"/>
          </a:xfrm>
          <a:prstGeom prst="rect">
            <a:avLst/>
          </a:prstGeom>
          <a:noFill/>
          <a:ln w="9525">
            <a:noFill/>
            <a:miter lim="800000"/>
            <a:headEnd/>
            <a:tailEnd/>
          </a:ln>
        </p:spPr>
      </p:pic>
      <p:sp>
        <p:nvSpPr>
          <p:cNvPr id="14339" name="Title 3"/>
          <p:cNvSpPr>
            <a:spLocks noGrp="1"/>
          </p:cNvSpPr>
          <p:nvPr>
            <p:ph type="title"/>
          </p:nvPr>
        </p:nvSpPr>
        <p:spPr>
          <a:xfrm>
            <a:off x="141288" y="0"/>
            <a:ext cx="8393112" cy="1066800"/>
          </a:xfrm>
        </p:spPr>
        <p:txBody>
          <a:bodyPr/>
          <a:lstStyle/>
          <a:p>
            <a:pPr eaLnBrk="1" hangingPunct="1"/>
            <a:r>
              <a:rPr lang="en-GB" sz="3200" b="1" dirty="0" smtClean="0">
                <a:solidFill>
                  <a:srgbClr val="FF0000"/>
                </a:solidFill>
              </a:rPr>
              <a:t>Influencing people’s behaviour is important for more sustainable lifestyles</a:t>
            </a:r>
            <a:r>
              <a:rPr lang="en-GB" sz="1000" dirty="0" smtClean="0">
                <a:solidFill>
                  <a:schemeClr val="tx1"/>
                </a:solidFill>
              </a:rPr>
              <a:t/>
            </a:r>
            <a:br>
              <a:rPr lang="en-GB" sz="1000" dirty="0" smtClean="0">
                <a:solidFill>
                  <a:schemeClr val="tx1"/>
                </a:solidFill>
              </a:rPr>
            </a:br>
            <a:r>
              <a:rPr lang="en-GB" sz="1000" dirty="0" smtClean="0">
                <a:solidFill>
                  <a:schemeClr val="tx1"/>
                </a:solidFill>
              </a:rPr>
              <a:t>			                                           </a:t>
            </a:r>
            <a:r>
              <a:rPr lang="en-GB" sz="1400" dirty="0" smtClean="0">
                <a:solidFill>
                  <a:schemeClr val="tx1"/>
                </a:solidFill>
              </a:rPr>
              <a:t>Centre of Expertise on Influencing Behaviour (DEFRA)</a:t>
            </a:r>
          </a:p>
        </p:txBody>
      </p:sp>
      <p:pic>
        <p:nvPicPr>
          <p:cNvPr id="14340" name="Picture 4" descr="deli_store.jpg"/>
          <p:cNvPicPr>
            <a:picLocks noChangeAspect="1"/>
          </p:cNvPicPr>
          <p:nvPr/>
        </p:nvPicPr>
        <p:blipFill>
          <a:blip r:embed="rId4" cstate="print"/>
          <a:srcRect/>
          <a:stretch>
            <a:fillRect/>
          </a:stretch>
        </p:blipFill>
        <p:spPr bwMode="auto">
          <a:xfrm>
            <a:off x="2214563" y="3429000"/>
            <a:ext cx="2571750" cy="3008313"/>
          </a:xfrm>
          <a:prstGeom prst="rect">
            <a:avLst/>
          </a:prstGeom>
          <a:noFill/>
          <a:ln w="9525">
            <a:noFill/>
            <a:miter lim="800000"/>
            <a:headEnd/>
            <a:tailEnd/>
          </a:ln>
        </p:spPr>
      </p:pic>
      <p:pic>
        <p:nvPicPr>
          <p:cNvPr id="14341" name="Picture 2" descr="hedgerow.jpg"/>
          <p:cNvPicPr>
            <a:picLocks noChangeAspect="1"/>
          </p:cNvPicPr>
          <p:nvPr/>
        </p:nvPicPr>
        <p:blipFill>
          <a:blip r:embed="rId5" cstate="print"/>
          <a:srcRect/>
          <a:stretch>
            <a:fillRect/>
          </a:stretch>
        </p:blipFill>
        <p:spPr bwMode="auto">
          <a:xfrm>
            <a:off x="357188" y="3429000"/>
            <a:ext cx="2559050" cy="3003550"/>
          </a:xfrm>
          <a:prstGeom prst="rect">
            <a:avLst/>
          </a:prstGeom>
          <a:noFill/>
          <a:ln w="9525">
            <a:noFill/>
            <a:miter lim="800000"/>
            <a:headEnd/>
            <a:tailEnd/>
          </a:ln>
        </p:spPr>
      </p:pic>
      <p:pic>
        <p:nvPicPr>
          <p:cNvPr id="14342" name="Picture 3" descr="driving.jpg"/>
          <p:cNvPicPr>
            <a:picLocks noChangeAspect="1"/>
          </p:cNvPicPr>
          <p:nvPr/>
        </p:nvPicPr>
        <p:blipFill>
          <a:blip r:embed="rId6" cstate="print"/>
          <a:srcRect/>
          <a:stretch>
            <a:fillRect/>
          </a:stretch>
        </p:blipFill>
        <p:spPr bwMode="auto">
          <a:xfrm>
            <a:off x="6715125" y="4214813"/>
            <a:ext cx="2254250" cy="1785937"/>
          </a:xfrm>
          <a:prstGeom prst="rect">
            <a:avLst/>
          </a:prstGeom>
          <a:noFill/>
          <a:ln w="9525">
            <a:noFill/>
            <a:miter lim="800000"/>
            <a:headEnd/>
            <a:tailEnd/>
          </a:ln>
        </p:spPr>
      </p:pic>
      <p:pic>
        <p:nvPicPr>
          <p:cNvPr id="14343" name="Picture 7" descr="energy_management.jpg"/>
          <p:cNvPicPr>
            <a:picLocks noChangeAspect="1"/>
          </p:cNvPicPr>
          <p:nvPr/>
        </p:nvPicPr>
        <p:blipFill>
          <a:blip r:embed="rId7" cstate="print"/>
          <a:srcRect/>
          <a:stretch>
            <a:fillRect/>
          </a:stretch>
        </p:blipFill>
        <p:spPr bwMode="auto">
          <a:xfrm>
            <a:off x="4500563" y="1857375"/>
            <a:ext cx="2714625" cy="2071688"/>
          </a:xfrm>
          <a:prstGeom prst="rect">
            <a:avLst/>
          </a:prstGeom>
          <a:noFill/>
          <a:ln w="9525">
            <a:noFill/>
            <a:miter lim="800000"/>
            <a:headEnd/>
            <a:tailEnd/>
          </a:ln>
        </p:spPr>
      </p:pic>
      <p:pic>
        <p:nvPicPr>
          <p:cNvPr id="14344" name="Picture 5" descr="L:\CCGGroup\SCPP_ASD\Policy Development\Strategy and Programme Management\Strategy\Communications\12. SCP Image Library\shopping\03_014_034.jpg"/>
          <p:cNvPicPr>
            <a:picLocks noChangeAspect="1" noChangeArrowheads="1"/>
          </p:cNvPicPr>
          <p:nvPr/>
        </p:nvPicPr>
        <p:blipFill>
          <a:blip r:embed="rId8" cstate="print"/>
          <a:srcRect/>
          <a:stretch>
            <a:fillRect/>
          </a:stretch>
        </p:blipFill>
        <p:spPr bwMode="auto">
          <a:xfrm>
            <a:off x="142875" y="1357313"/>
            <a:ext cx="2643188" cy="1947862"/>
          </a:xfrm>
          <a:prstGeom prst="rect">
            <a:avLst/>
          </a:prstGeom>
          <a:noFill/>
          <a:ln w="9525">
            <a:noFill/>
            <a:miter lim="800000"/>
            <a:headEnd/>
            <a:tailEnd/>
          </a:ln>
        </p:spPr>
      </p:pic>
      <p:pic>
        <p:nvPicPr>
          <p:cNvPr id="14345" name="Picture 4" descr="L:\CCGGroup\SCPP_ASD\Policy Development\Strategy and Programme Management\Strategy\Communications\12. SCP Image Library\list of Jupiter images feb07\22658499.jpg"/>
          <p:cNvPicPr>
            <a:picLocks noChangeAspect="1" noChangeArrowheads="1"/>
          </p:cNvPicPr>
          <p:nvPr/>
        </p:nvPicPr>
        <p:blipFill>
          <a:blip r:embed="rId9" cstate="print"/>
          <a:srcRect/>
          <a:stretch>
            <a:fillRect/>
          </a:stretch>
        </p:blipFill>
        <p:spPr bwMode="auto">
          <a:xfrm>
            <a:off x="2857500" y="1357313"/>
            <a:ext cx="2181225" cy="2071687"/>
          </a:xfrm>
          <a:prstGeom prst="rect">
            <a:avLst/>
          </a:prstGeom>
          <a:noFill/>
          <a:ln w="9525">
            <a:noFill/>
            <a:miter lim="800000"/>
            <a:headEnd/>
            <a:tailEnd/>
          </a:ln>
        </p:spPr>
      </p:pic>
      <p:pic>
        <p:nvPicPr>
          <p:cNvPr id="14346" name="Picture 6" descr="light-switch.jpg"/>
          <p:cNvPicPr>
            <a:picLocks noChangeAspect="1"/>
          </p:cNvPicPr>
          <p:nvPr/>
        </p:nvPicPr>
        <p:blipFill>
          <a:blip r:embed="rId10" cstate="print"/>
          <a:srcRect/>
          <a:stretch>
            <a:fillRect/>
          </a:stretch>
        </p:blipFill>
        <p:spPr bwMode="auto">
          <a:xfrm>
            <a:off x="7000875" y="1500188"/>
            <a:ext cx="1928813"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41288" y="0"/>
            <a:ext cx="7573962" cy="1066800"/>
          </a:xfrm>
        </p:spPr>
        <p:txBody>
          <a:bodyPr/>
          <a:lstStyle/>
          <a:p>
            <a:pPr eaLnBrk="1" hangingPunct="1"/>
            <a:r>
              <a:rPr lang="en-GB" sz="3200" b="1" dirty="0" smtClean="0">
                <a:solidFill>
                  <a:srgbClr val="FF0000"/>
                </a:solidFill>
              </a:rPr>
              <a:t>We recognise there are many factors contributing to human behaviour</a:t>
            </a:r>
            <a:r>
              <a:rPr lang="en-GB" sz="1000" dirty="0" smtClean="0"/>
              <a:t/>
            </a:r>
            <a:br>
              <a:rPr lang="en-GB" sz="1000" dirty="0" smtClean="0"/>
            </a:br>
            <a:r>
              <a:rPr lang="en-GB" sz="1000" dirty="0" smtClean="0"/>
              <a:t>			</a:t>
            </a:r>
            <a:r>
              <a:rPr lang="en-GB" sz="1400" dirty="0" smtClean="0">
                <a:solidFill>
                  <a:schemeClr val="tx1"/>
                </a:solidFill>
              </a:rPr>
              <a:t>Centre of Expertise on Influencing Behaviour, DEFRA, 2012</a:t>
            </a:r>
          </a:p>
        </p:txBody>
      </p:sp>
      <p:sp>
        <p:nvSpPr>
          <p:cNvPr id="73734" name="AutoShape 6"/>
          <p:cNvSpPr>
            <a:spLocks noChangeArrowheads="1"/>
          </p:cNvSpPr>
          <p:nvPr/>
        </p:nvSpPr>
        <p:spPr bwMode="auto">
          <a:xfrm>
            <a:off x="2916238" y="4797425"/>
            <a:ext cx="1079500" cy="647700"/>
          </a:xfrm>
          <a:prstGeom prst="wedgeRoundRectCallout">
            <a:avLst>
              <a:gd name="adj1" fmla="val -58528"/>
              <a:gd name="adj2" fmla="val -134560"/>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Social </a:t>
            </a:r>
          </a:p>
          <a:p>
            <a:pPr algn="ctr"/>
            <a:r>
              <a:rPr lang="en-GB" sz="1800" dirty="0">
                <a:solidFill>
                  <a:schemeClr val="tx1"/>
                </a:solidFill>
              </a:rPr>
              <a:t>learning</a:t>
            </a:r>
          </a:p>
        </p:txBody>
      </p:sp>
      <p:grpSp>
        <p:nvGrpSpPr>
          <p:cNvPr id="2" name="Organization Chart 2"/>
          <p:cNvGrpSpPr>
            <a:grpSpLocks noChangeAspect="1"/>
          </p:cNvGrpSpPr>
          <p:nvPr/>
        </p:nvGrpSpPr>
        <p:grpSpPr bwMode="auto">
          <a:xfrm>
            <a:off x="1763713" y="1412875"/>
            <a:ext cx="5472112" cy="2808288"/>
            <a:chOff x="1134" y="1270"/>
            <a:chExt cx="2880" cy="720"/>
          </a:xfrm>
        </p:grpSpPr>
        <p:cxnSp>
          <p:nvCxnSpPr>
            <p:cNvPr id="15385" name="_s1028"/>
            <p:cNvCxnSpPr>
              <a:cxnSpLocks noChangeShapeType="1"/>
              <a:stCxn id="15391" idx="1"/>
              <a:endCxn id="15390" idx="3"/>
            </p:cNvCxnSpPr>
            <p:nvPr/>
          </p:nvCxnSpPr>
          <p:spPr bwMode="auto">
            <a:xfrm rot="10800000">
              <a:off x="3006" y="1846"/>
              <a:ext cx="144" cy="1"/>
            </a:xfrm>
            <a:prstGeom prst="straightConnector1">
              <a:avLst/>
            </a:prstGeom>
            <a:noFill/>
            <a:ln w="28575">
              <a:solidFill>
                <a:schemeClr val="tx1"/>
              </a:solidFill>
              <a:round/>
              <a:headEnd/>
              <a:tailEnd/>
            </a:ln>
          </p:spPr>
        </p:cxnSp>
        <p:cxnSp>
          <p:nvCxnSpPr>
            <p:cNvPr id="15386" name="_s1029"/>
            <p:cNvCxnSpPr>
              <a:cxnSpLocks noChangeShapeType="1"/>
              <a:stCxn id="15390" idx="0"/>
              <a:endCxn id="8220" idx="2"/>
            </p:cNvCxnSpPr>
            <p:nvPr/>
          </p:nvCxnSpPr>
          <p:spPr bwMode="auto">
            <a:xfrm rot="-5400000">
              <a:off x="2460" y="1587"/>
              <a:ext cx="229" cy="1"/>
            </a:xfrm>
            <a:prstGeom prst="straightConnector1">
              <a:avLst/>
            </a:prstGeom>
            <a:noFill/>
            <a:ln w="28575">
              <a:solidFill>
                <a:schemeClr val="tx1"/>
              </a:solidFill>
              <a:round/>
              <a:headEnd/>
              <a:tailEnd/>
            </a:ln>
          </p:spPr>
        </p:cxnSp>
        <p:cxnSp>
          <p:nvCxnSpPr>
            <p:cNvPr id="15387" name="_s1030"/>
            <p:cNvCxnSpPr>
              <a:cxnSpLocks noChangeShapeType="1"/>
              <a:stCxn id="15389" idx="3"/>
              <a:endCxn id="15390" idx="1"/>
            </p:cNvCxnSpPr>
            <p:nvPr/>
          </p:nvCxnSpPr>
          <p:spPr bwMode="auto">
            <a:xfrm>
              <a:off x="1998" y="1846"/>
              <a:ext cx="144" cy="1"/>
            </a:xfrm>
            <a:prstGeom prst="straightConnector1">
              <a:avLst/>
            </a:prstGeom>
            <a:noFill/>
            <a:ln w="28575">
              <a:solidFill>
                <a:schemeClr val="tx1"/>
              </a:solidFill>
              <a:round/>
              <a:headEnd/>
              <a:tailEnd/>
            </a:ln>
          </p:spPr>
        </p:cxnSp>
        <p:sp>
          <p:nvSpPr>
            <p:cNvPr id="8220" name="_s1031"/>
            <p:cNvSpPr>
              <a:spLocks noChangeArrowheads="1"/>
            </p:cNvSpPr>
            <p:nvPr/>
          </p:nvSpPr>
          <p:spPr bwMode="auto">
            <a:xfrm>
              <a:off x="2142" y="1270"/>
              <a:ext cx="866" cy="203"/>
            </a:xfrm>
            <a:prstGeom prst="roundRect">
              <a:avLst>
                <a:gd name="adj" fmla="val 16667"/>
              </a:avLst>
            </a:prstGeom>
            <a:solidFill>
              <a:schemeClr val="accent2">
                <a:lumMod val="60000"/>
                <a:lumOff val="40000"/>
              </a:schemeClr>
            </a:solidFill>
            <a:ln w="9525">
              <a:solidFill>
                <a:schemeClr val="tx1"/>
              </a:solidFill>
              <a:round/>
              <a:headEnd/>
              <a:tailEnd/>
            </a:ln>
          </p:spPr>
          <p:txBody>
            <a:bodyPr wrap="none" lIns="0" tIns="0" rIns="0" bIns="0" anchor="ctr"/>
            <a:lstStyle/>
            <a:p>
              <a:pPr algn="ctr">
                <a:defRPr/>
              </a:pPr>
              <a:r>
                <a:rPr lang="en-GB" sz="1800" dirty="0">
                  <a:solidFill>
                    <a:schemeClr val="tx1"/>
                  </a:solidFill>
                </a:rPr>
                <a:t>Environmental </a:t>
              </a:r>
            </a:p>
            <a:p>
              <a:pPr algn="ctr">
                <a:defRPr/>
              </a:pPr>
              <a:r>
                <a:rPr lang="en-GB" sz="1800" dirty="0">
                  <a:solidFill>
                    <a:schemeClr val="tx1"/>
                  </a:solidFill>
                </a:rPr>
                <a:t>change</a:t>
              </a:r>
            </a:p>
          </p:txBody>
        </p:sp>
        <p:sp>
          <p:nvSpPr>
            <p:cNvPr id="15389" name="_s1032"/>
            <p:cNvSpPr>
              <a:spLocks noChangeArrowheads="1"/>
            </p:cNvSpPr>
            <p:nvPr/>
          </p:nvSpPr>
          <p:spPr bwMode="auto">
            <a:xfrm>
              <a:off x="1134" y="1702"/>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r>
                <a:rPr lang="en-GB" sz="1800" dirty="0">
                  <a:solidFill>
                    <a:schemeClr val="tx1"/>
                  </a:solidFill>
                </a:rPr>
                <a:t>Situational </a:t>
              </a:r>
            </a:p>
            <a:p>
              <a:pPr algn="ctr"/>
              <a:r>
                <a:rPr lang="en-GB" sz="1800" dirty="0">
                  <a:solidFill>
                    <a:schemeClr val="tx1"/>
                  </a:solidFill>
                </a:rPr>
                <a:t>factors</a:t>
              </a:r>
            </a:p>
          </p:txBody>
        </p:sp>
        <p:sp>
          <p:nvSpPr>
            <p:cNvPr id="15390" name="_s1033"/>
            <p:cNvSpPr>
              <a:spLocks noChangeArrowheads="1"/>
            </p:cNvSpPr>
            <p:nvPr/>
          </p:nvSpPr>
          <p:spPr bwMode="auto">
            <a:xfrm>
              <a:off x="2142" y="1702"/>
              <a:ext cx="864" cy="288"/>
            </a:xfrm>
            <a:prstGeom prst="roundRect">
              <a:avLst>
                <a:gd name="adj" fmla="val 16667"/>
              </a:avLst>
            </a:prstGeom>
            <a:solidFill>
              <a:srgbClr val="FF9900"/>
            </a:solidFill>
            <a:ln w="9525">
              <a:solidFill>
                <a:schemeClr val="tx1"/>
              </a:solidFill>
              <a:round/>
              <a:headEnd/>
              <a:tailEnd/>
            </a:ln>
          </p:spPr>
          <p:txBody>
            <a:bodyPr wrap="none" lIns="0" tIns="0" rIns="0" bIns="0" anchor="ctr"/>
            <a:lstStyle/>
            <a:p>
              <a:pPr algn="ctr"/>
              <a:r>
                <a:rPr lang="en-GB" sz="1800">
                  <a:solidFill>
                    <a:schemeClr val="tx1"/>
                  </a:solidFill>
                </a:rPr>
                <a:t>Influencing </a:t>
              </a:r>
            </a:p>
            <a:p>
              <a:pPr algn="ctr"/>
              <a:r>
                <a:rPr lang="en-GB" sz="1800">
                  <a:solidFill>
                    <a:schemeClr val="tx1"/>
                  </a:solidFill>
                </a:rPr>
                <a:t>human </a:t>
              </a:r>
            </a:p>
            <a:p>
              <a:pPr algn="ctr"/>
              <a:r>
                <a:rPr lang="en-GB" sz="1800">
                  <a:solidFill>
                    <a:schemeClr val="tx1"/>
                  </a:solidFill>
                </a:rPr>
                <a:t>behaviour</a:t>
              </a:r>
            </a:p>
          </p:txBody>
        </p:sp>
        <p:sp>
          <p:nvSpPr>
            <p:cNvPr id="15391" name="_s1034"/>
            <p:cNvSpPr>
              <a:spLocks noChangeArrowheads="1"/>
            </p:cNvSpPr>
            <p:nvPr/>
          </p:nvSpPr>
          <p:spPr bwMode="auto">
            <a:xfrm>
              <a:off x="3150" y="1702"/>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a:r>
                <a:rPr lang="en-GB" sz="1800">
                  <a:solidFill>
                    <a:schemeClr val="tx1"/>
                  </a:solidFill>
                </a:rPr>
                <a:t>Behavioural </a:t>
              </a:r>
            </a:p>
            <a:p>
              <a:pPr algn="ctr"/>
              <a:r>
                <a:rPr lang="en-GB" sz="1800">
                  <a:solidFill>
                    <a:schemeClr val="tx1"/>
                  </a:solidFill>
                </a:rPr>
                <a:t>factors</a:t>
              </a:r>
            </a:p>
          </p:txBody>
        </p:sp>
      </p:grpSp>
      <p:sp>
        <p:nvSpPr>
          <p:cNvPr id="73744" name="AutoShape 16"/>
          <p:cNvSpPr>
            <a:spLocks noChangeArrowheads="1"/>
          </p:cNvSpPr>
          <p:nvPr/>
        </p:nvSpPr>
        <p:spPr bwMode="auto">
          <a:xfrm>
            <a:off x="7235825" y="1989138"/>
            <a:ext cx="1223963" cy="360362"/>
          </a:xfrm>
          <a:prstGeom prst="wedgeRoundRectCallout">
            <a:avLst>
              <a:gd name="adj1" fmla="val -51815"/>
              <a:gd name="adj2" fmla="val 269384"/>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Attitudes</a:t>
            </a:r>
          </a:p>
        </p:txBody>
      </p:sp>
      <p:sp>
        <p:nvSpPr>
          <p:cNvPr id="73745" name="AutoShape 17"/>
          <p:cNvSpPr>
            <a:spLocks noChangeArrowheads="1"/>
          </p:cNvSpPr>
          <p:nvPr/>
        </p:nvSpPr>
        <p:spPr bwMode="auto">
          <a:xfrm>
            <a:off x="7740650" y="2636838"/>
            <a:ext cx="1044575" cy="431800"/>
          </a:xfrm>
          <a:prstGeom prst="wedgeRoundRectCallout">
            <a:avLst>
              <a:gd name="adj1" fmla="val -89968"/>
              <a:gd name="adj2" fmla="val 146690"/>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Habits</a:t>
            </a:r>
          </a:p>
        </p:txBody>
      </p:sp>
      <p:sp>
        <p:nvSpPr>
          <p:cNvPr id="73746" name="AutoShape 18"/>
          <p:cNvSpPr>
            <a:spLocks noChangeArrowheads="1"/>
          </p:cNvSpPr>
          <p:nvPr/>
        </p:nvSpPr>
        <p:spPr bwMode="auto">
          <a:xfrm>
            <a:off x="5148263" y="2565400"/>
            <a:ext cx="936625" cy="360363"/>
          </a:xfrm>
          <a:prstGeom prst="wedgeRoundRectCallout">
            <a:avLst>
              <a:gd name="adj1" fmla="val 33051"/>
              <a:gd name="adj2" fmla="val 80838"/>
              <a:gd name="adj3" fmla="val 16667"/>
            </a:avLst>
          </a:prstGeom>
          <a:solidFill>
            <a:schemeClr val="accent1"/>
          </a:solidFill>
          <a:ln w="9525">
            <a:solidFill>
              <a:schemeClr val="tx1"/>
            </a:solidFill>
            <a:miter lim="800000"/>
            <a:headEnd/>
            <a:tailEnd/>
          </a:ln>
        </p:spPr>
        <p:txBody>
          <a:bodyPr/>
          <a:lstStyle/>
          <a:p>
            <a:pPr marL="342900" indent="-342900">
              <a:lnSpc>
                <a:spcPct val="80000"/>
              </a:lnSpc>
              <a:spcBef>
                <a:spcPct val="20000"/>
              </a:spcBef>
            </a:pPr>
            <a:r>
              <a:rPr lang="en-GB" sz="1600">
                <a:solidFill>
                  <a:srgbClr val="FFFF00"/>
                </a:solidFill>
              </a:rPr>
              <a:t>Beliefs</a:t>
            </a:r>
          </a:p>
        </p:txBody>
      </p:sp>
      <p:sp>
        <p:nvSpPr>
          <p:cNvPr id="73747" name="AutoShape 19"/>
          <p:cNvSpPr>
            <a:spLocks noChangeArrowheads="1"/>
          </p:cNvSpPr>
          <p:nvPr/>
        </p:nvSpPr>
        <p:spPr bwMode="auto">
          <a:xfrm>
            <a:off x="5435600" y="1773238"/>
            <a:ext cx="936625" cy="431800"/>
          </a:xfrm>
          <a:prstGeom prst="wedgeRoundRectCallout">
            <a:avLst>
              <a:gd name="adj1" fmla="val 47968"/>
              <a:gd name="adj2" fmla="val 235296"/>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Norms</a:t>
            </a:r>
          </a:p>
        </p:txBody>
      </p:sp>
      <p:sp>
        <p:nvSpPr>
          <p:cNvPr id="73748" name="AutoShape 20"/>
          <p:cNvSpPr>
            <a:spLocks noChangeArrowheads="1"/>
          </p:cNvSpPr>
          <p:nvPr/>
        </p:nvSpPr>
        <p:spPr bwMode="auto">
          <a:xfrm>
            <a:off x="8064500" y="3357563"/>
            <a:ext cx="1079500" cy="720725"/>
          </a:xfrm>
          <a:prstGeom prst="wedgeRoundRectCallout">
            <a:avLst>
              <a:gd name="adj1" fmla="val -120440"/>
              <a:gd name="adj2" fmla="val 16519"/>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Self-efficacy</a:t>
            </a:r>
          </a:p>
        </p:txBody>
      </p:sp>
      <p:sp>
        <p:nvSpPr>
          <p:cNvPr id="73749" name="AutoShape 21"/>
          <p:cNvSpPr>
            <a:spLocks noChangeArrowheads="1"/>
          </p:cNvSpPr>
          <p:nvPr/>
        </p:nvSpPr>
        <p:spPr bwMode="auto">
          <a:xfrm>
            <a:off x="4211638" y="4581525"/>
            <a:ext cx="1403350" cy="360363"/>
          </a:xfrm>
          <a:prstGeom prst="wedgeRoundRectCallout">
            <a:avLst>
              <a:gd name="adj1" fmla="val 54977"/>
              <a:gd name="adj2" fmla="val -140750"/>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Identity</a:t>
            </a:r>
          </a:p>
        </p:txBody>
      </p:sp>
      <p:sp>
        <p:nvSpPr>
          <p:cNvPr id="73750" name="AutoShape 22"/>
          <p:cNvSpPr>
            <a:spLocks noChangeArrowheads="1"/>
          </p:cNvSpPr>
          <p:nvPr/>
        </p:nvSpPr>
        <p:spPr bwMode="auto">
          <a:xfrm>
            <a:off x="4572000" y="5229225"/>
            <a:ext cx="1441450" cy="360363"/>
          </a:xfrm>
          <a:prstGeom prst="wedgeRoundRectCallout">
            <a:avLst>
              <a:gd name="adj1" fmla="val 59250"/>
              <a:gd name="adj2" fmla="val -311231"/>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Knowledge</a:t>
            </a:r>
          </a:p>
        </p:txBody>
      </p:sp>
      <p:sp>
        <p:nvSpPr>
          <p:cNvPr id="73751" name="AutoShape 23"/>
          <p:cNvSpPr>
            <a:spLocks noChangeArrowheads="1"/>
          </p:cNvSpPr>
          <p:nvPr/>
        </p:nvSpPr>
        <p:spPr bwMode="auto">
          <a:xfrm>
            <a:off x="6804025" y="6165850"/>
            <a:ext cx="1584325" cy="431800"/>
          </a:xfrm>
          <a:prstGeom prst="wedgeRoundRectCallout">
            <a:avLst>
              <a:gd name="adj1" fmla="val -61222"/>
              <a:gd name="adj2" fmla="val -486398"/>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Perceptions</a:t>
            </a:r>
          </a:p>
        </p:txBody>
      </p:sp>
      <p:sp>
        <p:nvSpPr>
          <p:cNvPr id="73752" name="AutoShape 24"/>
          <p:cNvSpPr>
            <a:spLocks noChangeArrowheads="1"/>
          </p:cNvSpPr>
          <p:nvPr/>
        </p:nvSpPr>
        <p:spPr bwMode="auto">
          <a:xfrm>
            <a:off x="4932363" y="5805488"/>
            <a:ext cx="1871662" cy="360362"/>
          </a:xfrm>
          <a:prstGeom prst="wedgeRoundRectCallout">
            <a:avLst>
              <a:gd name="adj1" fmla="val 20144"/>
              <a:gd name="adj2" fmla="val -477755"/>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Leadership</a:t>
            </a:r>
          </a:p>
        </p:txBody>
      </p:sp>
      <p:sp>
        <p:nvSpPr>
          <p:cNvPr id="73753" name="AutoShape 25"/>
          <p:cNvSpPr>
            <a:spLocks noChangeArrowheads="1"/>
          </p:cNvSpPr>
          <p:nvPr/>
        </p:nvSpPr>
        <p:spPr bwMode="auto">
          <a:xfrm>
            <a:off x="6372225" y="1341438"/>
            <a:ext cx="1441450" cy="360362"/>
          </a:xfrm>
          <a:prstGeom prst="wedgeRoundRectCallout">
            <a:avLst>
              <a:gd name="adj1" fmla="val -28194"/>
              <a:gd name="adj2" fmla="val 402866"/>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Experience</a:t>
            </a:r>
          </a:p>
        </p:txBody>
      </p:sp>
      <p:sp>
        <p:nvSpPr>
          <p:cNvPr id="73754" name="AutoShape 26"/>
          <p:cNvSpPr>
            <a:spLocks noChangeArrowheads="1"/>
          </p:cNvSpPr>
          <p:nvPr/>
        </p:nvSpPr>
        <p:spPr bwMode="auto">
          <a:xfrm>
            <a:off x="7596188" y="4868863"/>
            <a:ext cx="1547812" cy="360362"/>
          </a:xfrm>
          <a:prstGeom prst="wedgeRoundRectCallout">
            <a:avLst>
              <a:gd name="adj1" fmla="val -72972"/>
              <a:gd name="adj2" fmla="val -236782"/>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Awareness</a:t>
            </a:r>
          </a:p>
        </p:txBody>
      </p:sp>
      <p:sp>
        <p:nvSpPr>
          <p:cNvPr id="73755" name="AutoShape 27"/>
          <p:cNvSpPr>
            <a:spLocks noChangeArrowheads="1"/>
          </p:cNvSpPr>
          <p:nvPr/>
        </p:nvSpPr>
        <p:spPr bwMode="auto">
          <a:xfrm>
            <a:off x="7956550" y="4221163"/>
            <a:ext cx="1008063" cy="360362"/>
          </a:xfrm>
          <a:prstGeom prst="wedgeRoundRectCallout">
            <a:avLst>
              <a:gd name="adj1" fmla="val -116773"/>
              <a:gd name="adj2" fmla="val -110352"/>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Values</a:t>
            </a:r>
          </a:p>
        </p:txBody>
      </p:sp>
      <p:sp>
        <p:nvSpPr>
          <p:cNvPr id="73756" name="AutoShape 28"/>
          <p:cNvSpPr>
            <a:spLocks noChangeArrowheads="1"/>
          </p:cNvSpPr>
          <p:nvPr/>
        </p:nvSpPr>
        <p:spPr bwMode="auto">
          <a:xfrm>
            <a:off x="7524750" y="5661025"/>
            <a:ext cx="1223963" cy="360363"/>
          </a:xfrm>
          <a:prstGeom prst="wedgeRoundRectCallout">
            <a:avLst>
              <a:gd name="adj1" fmla="val -111347"/>
              <a:gd name="adj2" fmla="val -430176"/>
              <a:gd name="adj3" fmla="val 16667"/>
            </a:avLst>
          </a:prstGeom>
          <a:solidFill>
            <a:schemeClr val="accent1"/>
          </a:solidFill>
          <a:ln w="9525">
            <a:solidFill>
              <a:schemeClr val="tx1"/>
            </a:solidFill>
            <a:miter lim="800000"/>
            <a:headEnd/>
            <a:tailEnd/>
          </a:ln>
        </p:spPr>
        <p:txBody>
          <a:bodyPr/>
          <a:lstStyle/>
          <a:p>
            <a:pPr algn="ctr"/>
            <a:r>
              <a:rPr lang="en-GB" sz="1800">
                <a:solidFill>
                  <a:srgbClr val="FFFF00"/>
                </a:solidFill>
              </a:rPr>
              <a:t>Altruism</a:t>
            </a:r>
          </a:p>
        </p:txBody>
      </p:sp>
      <p:sp>
        <p:nvSpPr>
          <p:cNvPr id="73757" name="AutoShape 29"/>
          <p:cNvSpPr>
            <a:spLocks noChangeArrowheads="1"/>
          </p:cNvSpPr>
          <p:nvPr/>
        </p:nvSpPr>
        <p:spPr bwMode="auto">
          <a:xfrm>
            <a:off x="1403350" y="5661025"/>
            <a:ext cx="1584325" cy="431800"/>
          </a:xfrm>
          <a:prstGeom prst="wedgeRoundRectCallout">
            <a:avLst>
              <a:gd name="adj1" fmla="val 20343"/>
              <a:gd name="adj2" fmla="val -365074"/>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Information</a:t>
            </a:r>
          </a:p>
        </p:txBody>
      </p:sp>
      <p:sp>
        <p:nvSpPr>
          <p:cNvPr id="73758" name="AutoShape 30"/>
          <p:cNvSpPr>
            <a:spLocks noChangeArrowheads="1"/>
          </p:cNvSpPr>
          <p:nvPr/>
        </p:nvSpPr>
        <p:spPr bwMode="auto">
          <a:xfrm>
            <a:off x="2484438" y="2060575"/>
            <a:ext cx="1081087" cy="360363"/>
          </a:xfrm>
          <a:prstGeom prst="wedgeRoundRectCallout">
            <a:avLst>
              <a:gd name="adj1" fmla="val -41630"/>
              <a:gd name="adj2" fmla="val 229736"/>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Culture</a:t>
            </a:r>
          </a:p>
        </p:txBody>
      </p:sp>
      <p:sp>
        <p:nvSpPr>
          <p:cNvPr id="73759" name="AutoShape 31"/>
          <p:cNvSpPr>
            <a:spLocks noChangeArrowheads="1"/>
          </p:cNvSpPr>
          <p:nvPr/>
        </p:nvSpPr>
        <p:spPr bwMode="auto">
          <a:xfrm>
            <a:off x="107950" y="2493963"/>
            <a:ext cx="1584325" cy="647700"/>
          </a:xfrm>
          <a:prstGeom prst="wedgeRoundRectCallout">
            <a:avLst>
              <a:gd name="adj1" fmla="val 57917"/>
              <a:gd name="adj2" fmla="val 50245"/>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Social networks</a:t>
            </a:r>
          </a:p>
        </p:txBody>
      </p:sp>
      <p:sp>
        <p:nvSpPr>
          <p:cNvPr id="73760" name="AutoShape 32"/>
          <p:cNvSpPr>
            <a:spLocks noChangeArrowheads="1"/>
          </p:cNvSpPr>
          <p:nvPr/>
        </p:nvSpPr>
        <p:spPr bwMode="auto">
          <a:xfrm>
            <a:off x="971550" y="1412875"/>
            <a:ext cx="1657350" cy="433388"/>
          </a:xfrm>
          <a:prstGeom prst="wedgeRoundRectCallout">
            <a:avLst>
              <a:gd name="adj1" fmla="val 25861"/>
              <a:gd name="adj2" fmla="val 355495"/>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Infrastructure</a:t>
            </a:r>
          </a:p>
        </p:txBody>
      </p:sp>
      <p:sp>
        <p:nvSpPr>
          <p:cNvPr id="73761" name="AutoShape 33"/>
          <p:cNvSpPr>
            <a:spLocks noChangeArrowheads="1"/>
          </p:cNvSpPr>
          <p:nvPr/>
        </p:nvSpPr>
        <p:spPr bwMode="auto">
          <a:xfrm>
            <a:off x="2987675" y="2636838"/>
            <a:ext cx="1439863" cy="360362"/>
          </a:xfrm>
          <a:prstGeom prst="wedgeRoundRectCallout">
            <a:avLst>
              <a:gd name="adj1" fmla="val -42833"/>
              <a:gd name="adj2" fmla="val 75991"/>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Geography</a:t>
            </a:r>
          </a:p>
        </p:txBody>
      </p:sp>
      <p:sp>
        <p:nvSpPr>
          <p:cNvPr id="73762" name="AutoShape 34"/>
          <p:cNvSpPr>
            <a:spLocks noChangeArrowheads="1"/>
          </p:cNvSpPr>
          <p:nvPr/>
        </p:nvSpPr>
        <p:spPr bwMode="auto">
          <a:xfrm>
            <a:off x="107950" y="4005263"/>
            <a:ext cx="1476375" cy="720725"/>
          </a:xfrm>
          <a:prstGeom prst="wedgeRoundRectCallout">
            <a:avLst>
              <a:gd name="adj1" fmla="val 64838"/>
              <a:gd name="adj2" fmla="val -28856"/>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Institutional</a:t>
            </a:r>
          </a:p>
          <a:p>
            <a:pPr algn="ctr"/>
            <a:r>
              <a:rPr lang="en-GB" sz="1800" dirty="0">
                <a:solidFill>
                  <a:schemeClr val="tx1"/>
                </a:solidFill>
              </a:rPr>
              <a:t>framework</a:t>
            </a:r>
          </a:p>
        </p:txBody>
      </p:sp>
      <p:sp>
        <p:nvSpPr>
          <p:cNvPr id="73763" name="AutoShape 35"/>
          <p:cNvSpPr>
            <a:spLocks noChangeArrowheads="1"/>
          </p:cNvSpPr>
          <p:nvPr/>
        </p:nvSpPr>
        <p:spPr bwMode="auto">
          <a:xfrm>
            <a:off x="900113" y="4868863"/>
            <a:ext cx="1295400" cy="647700"/>
          </a:xfrm>
          <a:prstGeom prst="wedgeRoundRectCallout">
            <a:avLst>
              <a:gd name="adj1" fmla="val 47917"/>
              <a:gd name="adj2" fmla="val -150245"/>
              <a:gd name="adj3" fmla="val 16667"/>
            </a:avLst>
          </a:prstGeom>
          <a:solidFill>
            <a:schemeClr val="accent1"/>
          </a:solidFill>
          <a:ln w="9525">
            <a:solidFill>
              <a:schemeClr val="tx1"/>
            </a:solidFill>
            <a:miter lim="800000"/>
            <a:headEnd/>
            <a:tailEnd/>
          </a:ln>
        </p:spPr>
        <p:txBody>
          <a:bodyPr/>
          <a:lstStyle/>
          <a:p>
            <a:pPr algn="ctr"/>
            <a:r>
              <a:rPr lang="en-GB" sz="1800" dirty="0">
                <a:solidFill>
                  <a:schemeClr val="tx1"/>
                </a:solidFill>
              </a:rPr>
              <a:t>Access to capital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46">
                                            <p:bg/>
                                          </p:spTgt>
                                        </p:tgtEl>
                                        <p:attrNameLst>
                                          <p:attrName>style.visibility</p:attrName>
                                        </p:attrNameLst>
                                      </p:cBhvr>
                                      <p:to>
                                        <p:strVal val="visible"/>
                                      </p:to>
                                    </p:set>
                                    <p:animEffect transition="in" filter="box(in)">
                                      <p:cBhvr>
                                        <p:cTn id="7" dur="500"/>
                                        <p:tgtEl>
                                          <p:spTgt spid="73746">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3746">
                                            <p:txEl>
                                              <p:pRg st="0" end="0"/>
                                            </p:txEl>
                                          </p:spTgt>
                                        </p:tgtEl>
                                        <p:attrNameLst>
                                          <p:attrName>style.visibility</p:attrName>
                                        </p:attrNameLst>
                                      </p:cBhvr>
                                      <p:to>
                                        <p:strVal val="visible"/>
                                      </p:to>
                                    </p:set>
                                    <p:animEffect transition="in" filter="box(in)">
                                      <p:cBhvr>
                                        <p:cTn id="10" dur="500"/>
                                        <p:tgtEl>
                                          <p:spTgt spid="73746">
                                            <p:txEl>
                                              <p:pRg st="0" end="0"/>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73747"/>
                                        </p:tgtEl>
                                        <p:attrNameLst>
                                          <p:attrName>style.visibility</p:attrName>
                                        </p:attrNameLst>
                                      </p:cBhvr>
                                      <p:to>
                                        <p:strVal val="visible"/>
                                      </p:to>
                                    </p:set>
                                    <p:animEffect transition="in" filter="box(in)">
                                      <p:cBhvr>
                                        <p:cTn id="14" dur="500"/>
                                        <p:tgtEl>
                                          <p:spTgt spid="73747"/>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3753"/>
                                        </p:tgtEl>
                                        <p:attrNameLst>
                                          <p:attrName>style.visibility</p:attrName>
                                        </p:attrNameLst>
                                      </p:cBhvr>
                                      <p:to>
                                        <p:strVal val="visible"/>
                                      </p:to>
                                    </p:set>
                                    <p:animEffect transition="in" filter="box(in)">
                                      <p:cBhvr>
                                        <p:cTn id="18" dur="500"/>
                                        <p:tgtEl>
                                          <p:spTgt spid="73753"/>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73744"/>
                                        </p:tgtEl>
                                        <p:attrNameLst>
                                          <p:attrName>style.visibility</p:attrName>
                                        </p:attrNameLst>
                                      </p:cBhvr>
                                      <p:to>
                                        <p:strVal val="visible"/>
                                      </p:to>
                                    </p:set>
                                    <p:animEffect transition="in" filter="box(in)">
                                      <p:cBhvr>
                                        <p:cTn id="22" dur="500"/>
                                        <p:tgtEl>
                                          <p:spTgt spid="73744"/>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73745"/>
                                        </p:tgtEl>
                                        <p:attrNameLst>
                                          <p:attrName>style.visibility</p:attrName>
                                        </p:attrNameLst>
                                      </p:cBhvr>
                                      <p:to>
                                        <p:strVal val="visible"/>
                                      </p:to>
                                    </p:set>
                                    <p:animEffect transition="in" filter="box(in)">
                                      <p:cBhvr>
                                        <p:cTn id="26" dur="500"/>
                                        <p:tgtEl>
                                          <p:spTgt spid="73745"/>
                                        </p:tgtEl>
                                      </p:cBhvr>
                                    </p:animEffect>
                                  </p:childTnLst>
                                </p:cTn>
                              </p:par>
                            </p:childTnLst>
                          </p:cTn>
                        </p:par>
                        <p:par>
                          <p:cTn id="27" fill="hold">
                            <p:stCondLst>
                              <p:cond delay="2500"/>
                            </p:stCondLst>
                            <p:childTnLst>
                              <p:par>
                                <p:cTn id="28" presetID="4" presetClass="entr" presetSubtype="16" fill="hold" grpId="0" nodeType="afterEffect">
                                  <p:stCondLst>
                                    <p:cond delay="0"/>
                                  </p:stCondLst>
                                  <p:childTnLst>
                                    <p:set>
                                      <p:cBhvr>
                                        <p:cTn id="29" dur="1" fill="hold">
                                          <p:stCondLst>
                                            <p:cond delay="0"/>
                                          </p:stCondLst>
                                        </p:cTn>
                                        <p:tgtEl>
                                          <p:spTgt spid="73748"/>
                                        </p:tgtEl>
                                        <p:attrNameLst>
                                          <p:attrName>style.visibility</p:attrName>
                                        </p:attrNameLst>
                                      </p:cBhvr>
                                      <p:to>
                                        <p:strVal val="visible"/>
                                      </p:to>
                                    </p:set>
                                    <p:animEffect transition="in" filter="box(in)">
                                      <p:cBhvr>
                                        <p:cTn id="30" dur="500"/>
                                        <p:tgtEl>
                                          <p:spTgt spid="73748"/>
                                        </p:tgtEl>
                                      </p:cBhvr>
                                    </p:animEffect>
                                  </p:childTnLst>
                                </p:cTn>
                              </p:par>
                            </p:childTnLst>
                          </p:cTn>
                        </p:par>
                        <p:par>
                          <p:cTn id="31" fill="hold">
                            <p:stCondLst>
                              <p:cond delay="3000"/>
                            </p:stCondLst>
                            <p:childTnLst>
                              <p:par>
                                <p:cTn id="32" presetID="4" presetClass="entr" presetSubtype="16" fill="hold" grpId="0" nodeType="afterEffect">
                                  <p:stCondLst>
                                    <p:cond delay="0"/>
                                  </p:stCondLst>
                                  <p:childTnLst>
                                    <p:set>
                                      <p:cBhvr>
                                        <p:cTn id="33" dur="1" fill="hold">
                                          <p:stCondLst>
                                            <p:cond delay="0"/>
                                          </p:stCondLst>
                                        </p:cTn>
                                        <p:tgtEl>
                                          <p:spTgt spid="73755"/>
                                        </p:tgtEl>
                                        <p:attrNameLst>
                                          <p:attrName>style.visibility</p:attrName>
                                        </p:attrNameLst>
                                      </p:cBhvr>
                                      <p:to>
                                        <p:strVal val="visible"/>
                                      </p:to>
                                    </p:set>
                                    <p:animEffect transition="in" filter="box(in)">
                                      <p:cBhvr>
                                        <p:cTn id="34" dur="500"/>
                                        <p:tgtEl>
                                          <p:spTgt spid="73755"/>
                                        </p:tgtEl>
                                      </p:cBhvr>
                                    </p:animEffect>
                                  </p:childTnLst>
                                </p:cTn>
                              </p:par>
                            </p:childTnLst>
                          </p:cTn>
                        </p:par>
                        <p:par>
                          <p:cTn id="35" fill="hold">
                            <p:stCondLst>
                              <p:cond delay="3500"/>
                            </p:stCondLst>
                            <p:childTnLst>
                              <p:par>
                                <p:cTn id="36" presetID="4" presetClass="entr" presetSubtype="16" fill="hold" grpId="0" nodeType="afterEffect">
                                  <p:stCondLst>
                                    <p:cond delay="0"/>
                                  </p:stCondLst>
                                  <p:childTnLst>
                                    <p:set>
                                      <p:cBhvr>
                                        <p:cTn id="37" dur="1" fill="hold">
                                          <p:stCondLst>
                                            <p:cond delay="0"/>
                                          </p:stCondLst>
                                        </p:cTn>
                                        <p:tgtEl>
                                          <p:spTgt spid="73754"/>
                                        </p:tgtEl>
                                        <p:attrNameLst>
                                          <p:attrName>style.visibility</p:attrName>
                                        </p:attrNameLst>
                                      </p:cBhvr>
                                      <p:to>
                                        <p:strVal val="visible"/>
                                      </p:to>
                                    </p:set>
                                    <p:animEffect transition="in" filter="box(in)">
                                      <p:cBhvr>
                                        <p:cTn id="38" dur="500"/>
                                        <p:tgtEl>
                                          <p:spTgt spid="73754"/>
                                        </p:tgtEl>
                                      </p:cBhvr>
                                    </p:animEffect>
                                  </p:childTnLst>
                                </p:cTn>
                              </p:par>
                            </p:childTnLst>
                          </p:cTn>
                        </p:par>
                        <p:par>
                          <p:cTn id="39" fill="hold">
                            <p:stCondLst>
                              <p:cond delay="4000"/>
                            </p:stCondLst>
                            <p:childTnLst>
                              <p:par>
                                <p:cTn id="40" presetID="4" presetClass="entr" presetSubtype="16" fill="hold" grpId="0" nodeType="afterEffect">
                                  <p:stCondLst>
                                    <p:cond delay="0"/>
                                  </p:stCondLst>
                                  <p:childTnLst>
                                    <p:set>
                                      <p:cBhvr>
                                        <p:cTn id="41" dur="1" fill="hold">
                                          <p:stCondLst>
                                            <p:cond delay="0"/>
                                          </p:stCondLst>
                                        </p:cTn>
                                        <p:tgtEl>
                                          <p:spTgt spid="73756"/>
                                        </p:tgtEl>
                                        <p:attrNameLst>
                                          <p:attrName>style.visibility</p:attrName>
                                        </p:attrNameLst>
                                      </p:cBhvr>
                                      <p:to>
                                        <p:strVal val="visible"/>
                                      </p:to>
                                    </p:set>
                                    <p:animEffect transition="in" filter="box(in)">
                                      <p:cBhvr>
                                        <p:cTn id="42" dur="500"/>
                                        <p:tgtEl>
                                          <p:spTgt spid="73756"/>
                                        </p:tgtEl>
                                      </p:cBhvr>
                                    </p:animEffect>
                                  </p:childTnLst>
                                </p:cTn>
                              </p:par>
                            </p:childTnLst>
                          </p:cTn>
                        </p:par>
                        <p:par>
                          <p:cTn id="43" fill="hold">
                            <p:stCondLst>
                              <p:cond delay="4500"/>
                            </p:stCondLst>
                            <p:childTnLst>
                              <p:par>
                                <p:cTn id="44" presetID="4" presetClass="entr" presetSubtype="16" fill="hold" grpId="0" nodeType="afterEffect">
                                  <p:stCondLst>
                                    <p:cond delay="0"/>
                                  </p:stCondLst>
                                  <p:childTnLst>
                                    <p:set>
                                      <p:cBhvr>
                                        <p:cTn id="45" dur="1" fill="hold">
                                          <p:stCondLst>
                                            <p:cond delay="0"/>
                                          </p:stCondLst>
                                        </p:cTn>
                                        <p:tgtEl>
                                          <p:spTgt spid="73751"/>
                                        </p:tgtEl>
                                        <p:attrNameLst>
                                          <p:attrName>style.visibility</p:attrName>
                                        </p:attrNameLst>
                                      </p:cBhvr>
                                      <p:to>
                                        <p:strVal val="visible"/>
                                      </p:to>
                                    </p:set>
                                    <p:animEffect transition="in" filter="box(in)">
                                      <p:cBhvr>
                                        <p:cTn id="46" dur="500"/>
                                        <p:tgtEl>
                                          <p:spTgt spid="73751"/>
                                        </p:tgtEl>
                                      </p:cBhvr>
                                    </p:animEffect>
                                  </p:childTnLst>
                                </p:cTn>
                              </p:par>
                            </p:childTnLst>
                          </p:cTn>
                        </p:par>
                        <p:par>
                          <p:cTn id="47" fill="hold">
                            <p:stCondLst>
                              <p:cond delay="5000"/>
                            </p:stCondLst>
                            <p:childTnLst>
                              <p:par>
                                <p:cTn id="48" presetID="4" presetClass="entr" presetSubtype="16" fill="hold" grpId="0" nodeType="afterEffect">
                                  <p:stCondLst>
                                    <p:cond delay="0"/>
                                  </p:stCondLst>
                                  <p:childTnLst>
                                    <p:set>
                                      <p:cBhvr>
                                        <p:cTn id="49" dur="1" fill="hold">
                                          <p:stCondLst>
                                            <p:cond delay="0"/>
                                          </p:stCondLst>
                                        </p:cTn>
                                        <p:tgtEl>
                                          <p:spTgt spid="73752"/>
                                        </p:tgtEl>
                                        <p:attrNameLst>
                                          <p:attrName>style.visibility</p:attrName>
                                        </p:attrNameLst>
                                      </p:cBhvr>
                                      <p:to>
                                        <p:strVal val="visible"/>
                                      </p:to>
                                    </p:set>
                                    <p:animEffect transition="in" filter="box(in)">
                                      <p:cBhvr>
                                        <p:cTn id="50" dur="500"/>
                                        <p:tgtEl>
                                          <p:spTgt spid="73752"/>
                                        </p:tgtEl>
                                      </p:cBhvr>
                                    </p:animEffect>
                                  </p:childTnLst>
                                </p:cTn>
                              </p:par>
                            </p:childTnLst>
                          </p:cTn>
                        </p:par>
                        <p:par>
                          <p:cTn id="51" fill="hold">
                            <p:stCondLst>
                              <p:cond delay="5500"/>
                            </p:stCondLst>
                            <p:childTnLst>
                              <p:par>
                                <p:cTn id="52" presetID="4" presetClass="entr" presetSubtype="16" fill="hold" grpId="0" nodeType="afterEffect">
                                  <p:stCondLst>
                                    <p:cond delay="0"/>
                                  </p:stCondLst>
                                  <p:childTnLst>
                                    <p:set>
                                      <p:cBhvr>
                                        <p:cTn id="53" dur="1" fill="hold">
                                          <p:stCondLst>
                                            <p:cond delay="0"/>
                                          </p:stCondLst>
                                        </p:cTn>
                                        <p:tgtEl>
                                          <p:spTgt spid="73750"/>
                                        </p:tgtEl>
                                        <p:attrNameLst>
                                          <p:attrName>style.visibility</p:attrName>
                                        </p:attrNameLst>
                                      </p:cBhvr>
                                      <p:to>
                                        <p:strVal val="visible"/>
                                      </p:to>
                                    </p:set>
                                    <p:animEffect transition="in" filter="box(in)">
                                      <p:cBhvr>
                                        <p:cTn id="54" dur="500"/>
                                        <p:tgtEl>
                                          <p:spTgt spid="73750"/>
                                        </p:tgtEl>
                                      </p:cBhvr>
                                    </p:animEffect>
                                  </p:childTnLst>
                                </p:cTn>
                              </p:par>
                            </p:childTnLst>
                          </p:cTn>
                        </p:par>
                        <p:par>
                          <p:cTn id="55" fill="hold">
                            <p:stCondLst>
                              <p:cond delay="6000"/>
                            </p:stCondLst>
                            <p:childTnLst>
                              <p:par>
                                <p:cTn id="56" presetID="4" presetClass="entr" presetSubtype="16" fill="hold" grpId="0" nodeType="afterEffect">
                                  <p:stCondLst>
                                    <p:cond delay="0"/>
                                  </p:stCondLst>
                                  <p:childTnLst>
                                    <p:set>
                                      <p:cBhvr>
                                        <p:cTn id="57" dur="1" fill="hold">
                                          <p:stCondLst>
                                            <p:cond delay="0"/>
                                          </p:stCondLst>
                                        </p:cTn>
                                        <p:tgtEl>
                                          <p:spTgt spid="73749"/>
                                        </p:tgtEl>
                                        <p:attrNameLst>
                                          <p:attrName>style.visibility</p:attrName>
                                        </p:attrNameLst>
                                      </p:cBhvr>
                                      <p:to>
                                        <p:strVal val="visible"/>
                                      </p:to>
                                    </p:set>
                                    <p:animEffect transition="in" filter="box(in)">
                                      <p:cBhvr>
                                        <p:cTn id="58" dur="500"/>
                                        <p:tgtEl>
                                          <p:spTgt spid="73749"/>
                                        </p:tgtEl>
                                      </p:cBhvr>
                                    </p:animEffect>
                                  </p:childTnLst>
                                </p:cTn>
                              </p:par>
                            </p:childTnLst>
                          </p:cTn>
                        </p:par>
                        <p:par>
                          <p:cTn id="59" fill="hold">
                            <p:stCondLst>
                              <p:cond delay="6500"/>
                            </p:stCondLst>
                            <p:childTnLst>
                              <p:par>
                                <p:cTn id="60" presetID="4" presetClass="entr" presetSubtype="16" fill="hold" grpId="0" nodeType="afterEffect">
                                  <p:stCondLst>
                                    <p:cond delay="0"/>
                                  </p:stCondLst>
                                  <p:childTnLst>
                                    <p:set>
                                      <p:cBhvr>
                                        <p:cTn id="61" dur="1" fill="hold">
                                          <p:stCondLst>
                                            <p:cond delay="0"/>
                                          </p:stCondLst>
                                        </p:cTn>
                                        <p:tgtEl>
                                          <p:spTgt spid="73759"/>
                                        </p:tgtEl>
                                        <p:attrNameLst>
                                          <p:attrName>style.visibility</p:attrName>
                                        </p:attrNameLst>
                                      </p:cBhvr>
                                      <p:to>
                                        <p:strVal val="visible"/>
                                      </p:to>
                                    </p:set>
                                    <p:animEffect transition="in" filter="box(in)">
                                      <p:cBhvr>
                                        <p:cTn id="62" dur="500"/>
                                        <p:tgtEl>
                                          <p:spTgt spid="73759"/>
                                        </p:tgtEl>
                                      </p:cBhvr>
                                    </p:animEffect>
                                  </p:childTnLst>
                                </p:cTn>
                              </p:par>
                            </p:childTnLst>
                          </p:cTn>
                        </p:par>
                        <p:par>
                          <p:cTn id="63" fill="hold">
                            <p:stCondLst>
                              <p:cond delay="7000"/>
                            </p:stCondLst>
                            <p:childTnLst>
                              <p:par>
                                <p:cTn id="64" presetID="4" presetClass="entr" presetSubtype="16" fill="hold" grpId="0" nodeType="afterEffect">
                                  <p:stCondLst>
                                    <p:cond delay="0"/>
                                  </p:stCondLst>
                                  <p:childTnLst>
                                    <p:set>
                                      <p:cBhvr>
                                        <p:cTn id="65" dur="1" fill="hold">
                                          <p:stCondLst>
                                            <p:cond delay="0"/>
                                          </p:stCondLst>
                                        </p:cTn>
                                        <p:tgtEl>
                                          <p:spTgt spid="73757"/>
                                        </p:tgtEl>
                                        <p:attrNameLst>
                                          <p:attrName>style.visibility</p:attrName>
                                        </p:attrNameLst>
                                      </p:cBhvr>
                                      <p:to>
                                        <p:strVal val="visible"/>
                                      </p:to>
                                    </p:set>
                                    <p:animEffect transition="in" filter="box(in)">
                                      <p:cBhvr>
                                        <p:cTn id="66" dur="500"/>
                                        <p:tgtEl>
                                          <p:spTgt spid="73757"/>
                                        </p:tgtEl>
                                      </p:cBhvr>
                                    </p:animEffect>
                                  </p:childTnLst>
                                </p:cTn>
                              </p:par>
                            </p:childTnLst>
                          </p:cTn>
                        </p:par>
                        <p:par>
                          <p:cTn id="67" fill="hold">
                            <p:stCondLst>
                              <p:cond delay="7500"/>
                            </p:stCondLst>
                            <p:childTnLst>
                              <p:par>
                                <p:cTn id="68" presetID="4" presetClass="entr" presetSubtype="16" fill="hold" grpId="0" nodeType="afterEffect">
                                  <p:stCondLst>
                                    <p:cond delay="0"/>
                                  </p:stCondLst>
                                  <p:childTnLst>
                                    <p:set>
                                      <p:cBhvr>
                                        <p:cTn id="69" dur="1" fill="hold">
                                          <p:stCondLst>
                                            <p:cond delay="0"/>
                                          </p:stCondLst>
                                        </p:cTn>
                                        <p:tgtEl>
                                          <p:spTgt spid="73734"/>
                                        </p:tgtEl>
                                        <p:attrNameLst>
                                          <p:attrName>style.visibility</p:attrName>
                                        </p:attrNameLst>
                                      </p:cBhvr>
                                      <p:to>
                                        <p:strVal val="visible"/>
                                      </p:to>
                                    </p:set>
                                    <p:animEffect transition="in" filter="box(in)">
                                      <p:cBhvr>
                                        <p:cTn id="70" dur="500"/>
                                        <p:tgtEl>
                                          <p:spTgt spid="73734"/>
                                        </p:tgtEl>
                                      </p:cBhvr>
                                    </p:animEffect>
                                  </p:childTnLst>
                                </p:cTn>
                              </p:par>
                            </p:childTnLst>
                          </p:cTn>
                        </p:par>
                        <p:par>
                          <p:cTn id="71" fill="hold">
                            <p:stCondLst>
                              <p:cond delay="8000"/>
                            </p:stCondLst>
                            <p:childTnLst>
                              <p:par>
                                <p:cTn id="72" presetID="4" presetClass="entr" presetSubtype="16" fill="hold" grpId="0" nodeType="afterEffect">
                                  <p:stCondLst>
                                    <p:cond delay="0"/>
                                  </p:stCondLst>
                                  <p:childTnLst>
                                    <p:set>
                                      <p:cBhvr>
                                        <p:cTn id="73" dur="1" fill="hold">
                                          <p:stCondLst>
                                            <p:cond delay="0"/>
                                          </p:stCondLst>
                                        </p:cTn>
                                        <p:tgtEl>
                                          <p:spTgt spid="73758"/>
                                        </p:tgtEl>
                                        <p:attrNameLst>
                                          <p:attrName>style.visibility</p:attrName>
                                        </p:attrNameLst>
                                      </p:cBhvr>
                                      <p:to>
                                        <p:strVal val="visible"/>
                                      </p:to>
                                    </p:set>
                                    <p:animEffect transition="in" filter="box(in)">
                                      <p:cBhvr>
                                        <p:cTn id="74" dur="500"/>
                                        <p:tgtEl>
                                          <p:spTgt spid="73758"/>
                                        </p:tgtEl>
                                      </p:cBhvr>
                                    </p:animEffect>
                                  </p:childTnLst>
                                </p:cTn>
                              </p:par>
                            </p:childTnLst>
                          </p:cTn>
                        </p:par>
                        <p:par>
                          <p:cTn id="75" fill="hold">
                            <p:stCondLst>
                              <p:cond delay="8500"/>
                            </p:stCondLst>
                            <p:childTnLst>
                              <p:par>
                                <p:cTn id="76" presetID="4" presetClass="entr" presetSubtype="16" fill="hold" grpId="0" nodeType="afterEffect">
                                  <p:stCondLst>
                                    <p:cond delay="0"/>
                                  </p:stCondLst>
                                  <p:childTnLst>
                                    <p:set>
                                      <p:cBhvr>
                                        <p:cTn id="77" dur="1" fill="hold">
                                          <p:stCondLst>
                                            <p:cond delay="0"/>
                                          </p:stCondLst>
                                        </p:cTn>
                                        <p:tgtEl>
                                          <p:spTgt spid="73761"/>
                                        </p:tgtEl>
                                        <p:attrNameLst>
                                          <p:attrName>style.visibility</p:attrName>
                                        </p:attrNameLst>
                                      </p:cBhvr>
                                      <p:to>
                                        <p:strVal val="visible"/>
                                      </p:to>
                                    </p:set>
                                    <p:animEffect transition="in" filter="box(in)">
                                      <p:cBhvr>
                                        <p:cTn id="78" dur="500"/>
                                        <p:tgtEl>
                                          <p:spTgt spid="73761"/>
                                        </p:tgtEl>
                                      </p:cBhvr>
                                    </p:animEffect>
                                  </p:childTnLst>
                                </p:cTn>
                              </p:par>
                            </p:childTnLst>
                          </p:cTn>
                        </p:par>
                        <p:par>
                          <p:cTn id="79" fill="hold">
                            <p:stCondLst>
                              <p:cond delay="9000"/>
                            </p:stCondLst>
                            <p:childTnLst>
                              <p:par>
                                <p:cTn id="80" presetID="4" presetClass="entr" presetSubtype="16" fill="hold" grpId="0" nodeType="afterEffect">
                                  <p:stCondLst>
                                    <p:cond delay="0"/>
                                  </p:stCondLst>
                                  <p:childTnLst>
                                    <p:set>
                                      <p:cBhvr>
                                        <p:cTn id="81" dur="1" fill="hold">
                                          <p:stCondLst>
                                            <p:cond delay="0"/>
                                          </p:stCondLst>
                                        </p:cTn>
                                        <p:tgtEl>
                                          <p:spTgt spid="73760"/>
                                        </p:tgtEl>
                                        <p:attrNameLst>
                                          <p:attrName>style.visibility</p:attrName>
                                        </p:attrNameLst>
                                      </p:cBhvr>
                                      <p:to>
                                        <p:strVal val="visible"/>
                                      </p:to>
                                    </p:set>
                                    <p:animEffect transition="in" filter="box(in)">
                                      <p:cBhvr>
                                        <p:cTn id="82" dur="500"/>
                                        <p:tgtEl>
                                          <p:spTgt spid="73760"/>
                                        </p:tgtEl>
                                      </p:cBhvr>
                                    </p:animEffect>
                                  </p:childTnLst>
                                </p:cTn>
                              </p:par>
                            </p:childTnLst>
                          </p:cTn>
                        </p:par>
                        <p:par>
                          <p:cTn id="83" fill="hold">
                            <p:stCondLst>
                              <p:cond delay="9500"/>
                            </p:stCondLst>
                            <p:childTnLst>
                              <p:par>
                                <p:cTn id="84" presetID="4" presetClass="entr" presetSubtype="16" fill="hold" grpId="0" nodeType="afterEffect">
                                  <p:stCondLst>
                                    <p:cond delay="0"/>
                                  </p:stCondLst>
                                  <p:childTnLst>
                                    <p:set>
                                      <p:cBhvr>
                                        <p:cTn id="85" dur="1" fill="hold">
                                          <p:stCondLst>
                                            <p:cond delay="0"/>
                                          </p:stCondLst>
                                        </p:cTn>
                                        <p:tgtEl>
                                          <p:spTgt spid="73762"/>
                                        </p:tgtEl>
                                        <p:attrNameLst>
                                          <p:attrName>style.visibility</p:attrName>
                                        </p:attrNameLst>
                                      </p:cBhvr>
                                      <p:to>
                                        <p:strVal val="visible"/>
                                      </p:to>
                                    </p:set>
                                    <p:animEffect transition="in" filter="box(in)">
                                      <p:cBhvr>
                                        <p:cTn id="86" dur="500"/>
                                        <p:tgtEl>
                                          <p:spTgt spid="73762"/>
                                        </p:tgtEl>
                                      </p:cBhvr>
                                    </p:animEffect>
                                  </p:childTnLst>
                                </p:cTn>
                              </p:par>
                            </p:childTnLst>
                          </p:cTn>
                        </p:par>
                        <p:par>
                          <p:cTn id="87" fill="hold">
                            <p:stCondLst>
                              <p:cond delay="10000"/>
                            </p:stCondLst>
                            <p:childTnLst>
                              <p:par>
                                <p:cTn id="88" presetID="4" presetClass="entr" presetSubtype="16" fill="hold" grpId="0" nodeType="afterEffect">
                                  <p:stCondLst>
                                    <p:cond delay="0"/>
                                  </p:stCondLst>
                                  <p:childTnLst>
                                    <p:set>
                                      <p:cBhvr>
                                        <p:cTn id="89" dur="1" fill="hold">
                                          <p:stCondLst>
                                            <p:cond delay="0"/>
                                          </p:stCondLst>
                                        </p:cTn>
                                        <p:tgtEl>
                                          <p:spTgt spid="73763"/>
                                        </p:tgtEl>
                                        <p:attrNameLst>
                                          <p:attrName>style.visibility</p:attrName>
                                        </p:attrNameLst>
                                      </p:cBhvr>
                                      <p:to>
                                        <p:strVal val="visible"/>
                                      </p:to>
                                    </p:set>
                                    <p:animEffect transition="in" filter="box(in)">
                                      <p:cBhvr>
                                        <p:cTn id="90" dur="500"/>
                                        <p:tgtEl>
                                          <p:spTgt spid="7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44" grpId="0" animBg="1"/>
      <p:bldP spid="73745" grpId="0" animBg="1"/>
      <p:bldP spid="73746" grpId="0" build="p" animBg="1"/>
      <p:bldP spid="73747" grpId="0" animBg="1"/>
      <p:bldP spid="73748" grpId="0" animBg="1"/>
      <p:bldP spid="73749" grpId="0" animBg="1"/>
      <p:bldP spid="73750" grpId="0" animBg="1"/>
      <p:bldP spid="73751" grpId="0" animBg="1"/>
      <p:bldP spid="73752" grpId="0" animBg="1"/>
      <p:bldP spid="73753" grpId="0" animBg="1"/>
      <p:bldP spid="73754" grpId="0" animBg="1"/>
      <p:bldP spid="73755" grpId="0" animBg="1"/>
      <p:bldP spid="73756" grpId="0" animBg="1"/>
      <p:bldP spid="73757" grpId="0" animBg="1"/>
      <p:bldP spid="73758" grpId="0" animBg="1"/>
      <p:bldP spid="73759" grpId="0" animBg="1"/>
      <p:bldP spid="73760" grpId="0" animBg="1"/>
      <p:bldP spid="73761" grpId="0" animBg="1"/>
      <p:bldP spid="73762" grpId="0" animBg="1"/>
      <p:bldP spid="737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GB" dirty="0" smtClean="0"/>
          </a:p>
        </p:txBody>
      </p:sp>
      <p:pic>
        <p:nvPicPr>
          <p:cNvPr id="6147" name="Chart Placeholder 3" descr="Charles_Darwin_seated.jpg"/>
          <p:cNvPicPr>
            <a:picLocks noGrp="1" noChangeAspect="1"/>
          </p:cNvPicPr>
          <p:nvPr>
            <p:ph type="chart" idx="1"/>
          </p:nvPr>
        </p:nvPicPr>
        <p:blipFill>
          <a:blip r:embed="rId3" cstate="print"/>
          <a:srcRect/>
          <a:stretch>
            <a:fillRect/>
          </a:stretch>
        </p:blipFill>
        <p:spPr>
          <a:xfrm rot="20586561">
            <a:off x="1737623" y="396762"/>
            <a:ext cx="2102521" cy="2831724"/>
          </a:xfrm>
        </p:spPr>
      </p:pic>
      <p:pic>
        <p:nvPicPr>
          <p:cNvPr id="6148" name="Picture 4" descr="Darwin_tree.png"/>
          <p:cNvPicPr>
            <a:picLocks noChangeAspect="1"/>
          </p:cNvPicPr>
          <p:nvPr/>
        </p:nvPicPr>
        <p:blipFill>
          <a:blip r:embed="rId4" cstate="print"/>
          <a:srcRect/>
          <a:stretch>
            <a:fillRect/>
          </a:stretch>
        </p:blipFill>
        <p:spPr bwMode="auto">
          <a:xfrm rot="483340">
            <a:off x="4617845" y="153501"/>
            <a:ext cx="2401888" cy="2998464"/>
          </a:xfrm>
          <a:prstGeom prst="rect">
            <a:avLst/>
          </a:prstGeom>
          <a:noFill/>
          <a:ln w="9525">
            <a:noFill/>
            <a:miter lim="800000"/>
            <a:headEnd/>
            <a:tailEnd/>
          </a:ln>
        </p:spPr>
      </p:pic>
      <p:pic>
        <p:nvPicPr>
          <p:cNvPr id="6151" name="Picture 8" descr="Down House.jpg"/>
          <p:cNvPicPr>
            <a:picLocks noChangeAspect="1"/>
          </p:cNvPicPr>
          <p:nvPr/>
        </p:nvPicPr>
        <p:blipFill>
          <a:blip r:embed="rId5" cstate="print"/>
          <a:srcRect/>
          <a:stretch>
            <a:fillRect/>
          </a:stretch>
        </p:blipFill>
        <p:spPr bwMode="auto">
          <a:xfrm rot="644179">
            <a:off x="479711" y="3370318"/>
            <a:ext cx="3746830" cy="3048000"/>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l="6604" t="-1111" r="5351" b="1111"/>
          <a:stretch>
            <a:fillRect/>
          </a:stretch>
        </p:blipFill>
        <p:spPr bwMode="auto">
          <a:xfrm rot="21063849">
            <a:off x="4482033" y="3261754"/>
            <a:ext cx="4419600" cy="30820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3505200" y="2743200"/>
            <a:ext cx="2093912" cy="2449512"/>
          </a:xfrm>
          <a:prstGeom prst="diamond">
            <a:avLst/>
          </a:prstGeom>
          <a:solidFill>
            <a:srgbClr val="9966FF"/>
          </a:solidFill>
          <a:ln w="9525">
            <a:noFill/>
            <a:miter lim="800000"/>
            <a:headEnd/>
            <a:tailEnd/>
          </a:ln>
        </p:spPr>
        <p:txBody>
          <a:bodyPr anchor="ctr"/>
          <a:lstStyle/>
          <a:p>
            <a:pPr algn="ctr"/>
            <a:r>
              <a:rPr lang="en-GB" sz="1400" b="1" dirty="0">
                <a:solidFill>
                  <a:schemeClr val="bg1"/>
                </a:solidFill>
              </a:rPr>
              <a:t>Is the package enough to catalyse change?  </a:t>
            </a:r>
          </a:p>
        </p:txBody>
      </p:sp>
      <p:sp>
        <p:nvSpPr>
          <p:cNvPr id="38915" name="Text Box 3"/>
          <p:cNvSpPr txBox="1">
            <a:spLocks noChangeArrowheads="1"/>
          </p:cNvSpPr>
          <p:nvPr/>
        </p:nvSpPr>
        <p:spPr bwMode="auto">
          <a:xfrm>
            <a:off x="3886200" y="5257800"/>
            <a:ext cx="1395413" cy="400050"/>
          </a:xfrm>
          <a:prstGeom prst="rect">
            <a:avLst/>
          </a:prstGeom>
          <a:noFill/>
          <a:ln w="9525">
            <a:noFill/>
            <a:miter lim="800000"/>
            <a:headEnd/>
            <a:tailEnd/>
          </a:ln>
        </p:spPr>
        <p:txBody>
          <a:bodyPr wrap="none">
            <a:spAutoFit/>
          </a:bodyPr>
          <a:lstStyle/>
          <a:p>
            <a:r>
              <a:rPr lang="en-GB" sz="2000" b="1" dirty="0">
                <a:solidFill>
                  <a:schemeClr val="tx1"/>
                </a:solidFill>
              </a:rPr>
              <a:t>Exemplify</a:t>
            </a:r>
            <a:endParaRPr lang="en-US" sz="2000" b="1" dirty="0">
              <a:solidFill>
                <a:schemeClr val="tx1"/>
              </a:solidFill>
            </a:endParaRPr>
          </a:p>
        </p:txBody>
      </p:sp>
      <p:sp>
        <p:nvSpPr>
          <p:cNvPr id="38916" name="Text Box 4"/>
          <p:cNvSpPr txBox="1">
            <a:spLocks noChangeArrowheads="1"/>
          </p:cNvSpPr>
          <p:nvPr/>
        </p:nvSpPr>
        <p:spPr bwMode="auto">
          <a:xfrm>
            <a:off x="4038600" y="2286000"/>
            <a:ext cx="1025525" cy="400050"/>
          </a:xfrm>
          <a:prstGeom prst="rect">
            <a:avLst/>
          </a:prstGeom>
          <a:noFill/>
          <a:ln w="9525">
            <a:noFill/>
            <a:miter lim="800000"/>
            <a:headEnd/>
            <a:tailEnd/>
          </a:ln>
        </p:spPr>
        <p:txBody>
          <a:bodyPr>
            <a:spAutoFit/>
          </a:bodyPr>
          <a:lstStyle/>
          <a:p>
            <a:r>
              <a:rPr lang="en-GB" sz="2000" b="1" dirty="0">
                <a:solidFill>
                  <a:schemeClr val="tx1"/>
                </a:solidFill>
              </a:rPr>
              <a:t>Enable</a:t>
            </a:r>
            <a:endParaRPr lang="en-US" sz="2000" b="1" dirty="0">
              <a:solidFill>
                <a:schemeClr val="tx1"/>
              </a:solidFill>
            </a:endParaRPr>
          </a:p>
        </p:txBody>
      </p:sp>
      <p:sp>
        <p:nvSpPr>
          <p:cNvPr id="38917" name="Text Box 5"/>
          <p:cNvSpPr txBox="1">
            <a:spLocks noChangeArrowheads="1"/>
          </p:cNvSpPr>
          <p:nvPr/>
        </p:nvSpPr>
        <p:spPr bwMode="auto">
          <a:xfrm>
            <a:off x="5638800" y="3733800"/>
            <a:ext cx="1112838" cy="400050"/>
          </a:xfrm>
          <a:prstGeom prst="rect">
            <a:avLst/>
          </a:prstGeom>
          <a:noFill/>
          <a:ln w="9525">
            <a:noFill/>
            <a:miter lim="800000"/>
            <a:headEnd/>
            <a:tailEnd/>
          </a:ln>
        </p:spPr>
        <p:txBody>
          <a:bodyPr wrap="none">
            <a:spAutoFit/>
          </a:bodyPr>
          <a:lstStyle/>
          <a:p>
            <a:r>
              <a:rPr lang="en-GB" sz="2000" b="1" dirty="0">
                <a:solidFill>
                  <a:schemeClr val="tx1"/>
                </a:solidFill>
              </a:rPr>
              <a:t>Engage</a:t>
            </a:r>
            <a:endParaRPr lang="en-US" sz="2000" b="1" dirty="0">
              <a:solidFill>
                <a:schemeClr val="tx1"/>
              </a:solidFill>
            </a:endParaRPr>
          </a:p>
        </p:txBody>
      </p:sp>
      <p:sp>
        <p:nvSpPr>
          <p:cNvPr id="38918" name="Text Box 8"/>
          <p:cNvSpPr txBox="1">
            <a:spLocks noChangeArrowheads="1"/>
          </p:cNvSpPr>
          <p:nvPr/>
        </p:nvSpPr>
        <p:spPr bwMode="auto">
          <a:xfrm>
            <a:off x="1905000" y="3733800"/>
            <a:ext cx="1700212" cy="396875"/>
          </a:xfrm>
          <a:prstGeom prst="rect">
            <a:avLst/>
          </a:prstGeom>
          <a:noFill/>
          <a:ln w="9525">
            <a:noFill/>
            <a:miter lim="800000"/>
            <a:headEnd/>
            <a:tailEnd/>
          </a:ln>
        </p:spPr>
        <p:txBody>
          <a:bodyPr>
            <a:spAutoFit/>
          </a:bodyPr>
          <a:lstStyle/>
          <a:p>
            <a:pPr algn="ctr"/>
            <a:r>
              <a:rPr lang="en-GB" sz="2000" b="1" dirty="0">
                <a:solidFill>
                  <a:schemeClr val="tx1"/>
                </a:solidFill>
              </a:rPr>
              <a:t>Encourage</a:t>
            </a:r>
            <a:endParaRPr lang="en-US" sz="2000" b="1" dirty="0">
              <a:solidFill>
                <a:schemeClr val="tx1"/>
              </a:solidFill>
            </a:endParaRPr>
          </a:p>
        </p:txBody>
      </p:sp>
      <p:sp>
        <p:nvSpPr>
          <p:cNvPr id="4106" name="Text Box 12"/>
          <p:cNvSpPr txBox="1">
            <a:spLocks noChangeArrowheads="1"/>
          </p:cNvSpPr>
          <p:nvPr/>
        </p:nvSpPr>
        <p:spPr bwMode="auto">
          <a:xfrm>
            <a:off x="228600" y="304800"/>
            <a:ext cx="7715250" cy="769441"/>
          </a:xfrm>
          <a:prstGeom prst="rect">
            <a:avLst/>
          </a:prstGeom>
          <a:noFill/>
          <a:ln w="9525">
            <a:noFill/>
            <a:miter lim="800000"/>
            <a:headEnd/>
            <a:tailEnd/>
          </a:ln>
        </p:spPr>
        <p:txBody>
          <a:bodyPr wrap="square">
            <a:spAutoFit/>
          </a:bodyPr>
          <a:lstStyle/>
          <a:p>
            <a:pPr>
              <a:spcBef>
                <a:spcPts val="0"/>
              </a:spcBef>
              <a:defRPr/>
            </a:pPr>
            <a:endParaRPr lang="en-US" b="1" dirty="0">
              <a:solidFill>
                <a:schemeClr val="bg1"/>
              </a:solidFill>
              <a:latin typeface="+mj-lt"/>
            </a:endParaRPr>
          </a:p>
          <a:p>
            <a:pPr>
              <a:defRPr/>
            </a:pPr>
            <a:r>
              <a:rPr lang="en-GB" sz="1000" b="1" dirty="0">
                <a:solidFill>
                  <a:schemeClr val="bg1"/>
                </a:solidFill>
              </a:rPr>
              <a:t>					Centre of Expertise on Influencing Behaviour</a:t>
            </a:r>
            <a:endParaRPr lang="en-US" sz="1000" b="1" i="1" dirty="0">
              <a:solidFill>
                <a:schemeClr val="bg1"/>
              </a:solidFill>
              <a:latin typeface="+mj-lt"/>
            </a:endParaRPr>
          </a:p>
        </p:txBody>
      </p:sp>
      <p:sp>
        <p:nvSpPr>
          <p:cNvPr id="38920" name="Text Box 13"/>
          <p:cNvSpPr txBox="1">
            <a:spLocks noChangeArrowheads="1"/>
          </p:cNvSpPr>
          <p:nvPr/>
        </p:nvSpPr>
        <p:spPr bwMode="auto">
          <a:xfrm>
            <a:off x="1600200" y="1219200"/>
            <a:ext cx="5286375" cy="880241"/>
          </a:xfrm>
          <a:prstGeom prst="rect">
            <a:avLst/>
          </a:prstGeom>
          <a:noFill/>
          <a:ln w="9525">
            <a:noFill/>
            <a:miter lim="800000"/>
            <a:headEnd/>
            <a:tailEnd/>
          </a:ln>
        </p:spPr>
        <p:txBody>
          <a:bodyPr>
            <a:spAutoFit/>
          </a:bodyPr>
          <a:lstStyle/>
          <a:p>
            <a:r>
              <a:rPr lang="en-GB" sz="1600" b="1" i="1" dirty="0" smtClean="0">
                <a:solidFill>
                  <a:srgbClr val="6600FF"/>
                </a:solidFill>
                <a:latin typeface="Calibri" pitchFamily="34" charset="0"/>
                <a:cs typeface="Calibri" pitchFamily="34" charset="0"/>
              </a:rPr>
              <a:t>Make </a:t>
            </a:r>
            <a:r>
              <a:rPr lang="en-GB" sz="1600" b="1" i="1" dirty="0">
                <a:solidFill>
                  <a:srgbClr val="6600FF"/>
                </a:solidFill>
                <a:latin typeface="Calibri" pitchFamily="34" charset="0"/>
                <a:cs typeface="Calibri" pitchFamily="34" charset="0"/>
              </a:rPr>
              <a:t>it easier to act</a:t>
            </a:r>
          </a:p>
          <a:p>
            <a:r>
              <a:rPr lang="en-GB" sz="1600" b="1" dirty="0">
                <a:solidFill>
                  <a:schemeClr val="tx1"/>
                </a:solidFill>
                <a:latin typeface="Calibri" pitchFamily="34" charset="0"/>
                <a:cs typeface="Calibri" pitchFamily="34" charset="0"/>
              </a:rPr>
              <a:t>Remove </a:t>
            </a:r>
            <a:r>
              <a:rPr lang="en-GB" sz="1600" b="1" dirty="0" smtClean="0">
                <a:solidFill>
                  <a:schemeClr val="tx1"/>
                </a:solidFill>
                <a:latin typeface="Calibri" pitchFamily="34" charset="0"/>
                <a:cs typeface="Calibri" pitchFamily="34" charset="0"/>
              </a:rPr>
              <a:t>barriers; build </a:t>
            </a:r>
            <a:r>
              <a:rPr lang="en-GB" sz="1600" b="1" dirty="0">
                <a:solidFill>
                  <a:schemeClr val="tx1"/>
                </a:solidFill>
                <a:latin typeface="Calibri" pitchFamily="34" charset="0"/>
                <a:cs typeface="Calibri" pitchFamily="34" charset="0"/>
              </a:rPr>
              <a:t>understanding; </a:t>
            </a:r>
            <a:r>
              <a:rPr lang="en-GB" sz="1600" b="1" dirty="0" smtClean="0">
                <a:solidFill>
                  <a:schemeClr val="tx1"/>
                </a:solidFill>
                <a:latin typeface="Calibri" pitchFamily="34" charset="0"/>
                <a:cs typeface="Calibri" pitchFamily="34" charset="0"/>
              </a:rPr>
              <a:t>provide viable </a:t>
            </a:r>
            <a:r>
              <a:rPr lang="en-GB" sz="1600" b="1" dirty="0">
                <a:solidFill>
                  <a:schemeClr val="tx1"/>
                </a:solidFill>
                <a:latin typeface="Calibri" pitchFamily="34" charset="0"/>
                <a:cs typeface="Calibri" pitchFamily="34" charset="0"/>
              </a:rPr>
              <a:t>alternatives; </a:t>
            </a:r>
            <a:r>
              <a:rPr lang="en-GB" sz="1600" b="1" dirty="0" smtClean="0">
                <a:solidFill>
                  <a:schemeClr val="tx1"/>
                </a:solidFill>
                <a:latin typeface="Calibri" pitchFamily="34" charset="0"/>
                <a:cs typeface="Calibri" pitchFamily="34" charset="0"/>
              </a:rPr>
              <a:t>educate/train/provide skills</a:t>
            </a:r>
            <a:endParaRPr lang="en-GB" sz="1600" b="1" dirty="0">
              <a:solidFill>
                <a:schemeClr val="tx1"/>
              </a:solidFill>
              <a:latin typeface="Calibri" pitchFamily="34" charset="0"/>
              <a:cs typeface="Calibri" pitchFamily="34" charset="0"/>
            </a:endParaRPr>
          </a:p>
        </p:txBody>
      </p:sp>
      <p:sp>
        <p:nvSpPr>
          <p:cNvPr id="38921" name="Text Box 14"/>
          <p:cNvSpPr txBox="1">
            <a:spLocks noChangeArrowheads="1"/>
          </p:cNvSpPr>
          <p:nvPr/>
        </p:nvSpPr>
        <p:spPr bwMode="auto">
          <a:xfrm>
            <a:off x="6929438" y="3500438"/>
            <a:ext cx="2071687" cy="1323439"/>
          </a:xfrm>
          <a:prstGeom prst="rect">
            <a:avLst/>
          </a:prstGeom>
          <a:noFill/>
          <a:ln w="9525">
            <a:noFill/>
            <a:miter lim="800000"/>
            <a:headEnd/>
            <a:tailEnd/>
          </a:ln>
        </p:spPr>
        <p:txBody>
          <a:bodyPr>
            <a:spAutoFit/>
          </a:bodyPr>
          <a:lstStyle/>
          <a:p>
            <a:r>
              <a:rPr lang="en-GB" sz="1600" b="1" i="1" dirty="0">
                <a:solidFill>
                  <a:srgbClr val="6600FF"/>
                </a:solidFill>
                <a:latin typeface="Calibri" pitchFamily="34" charset="0"/>
                <a:cs typeface="Calibri" pitchFamily="34" charset="0"/>
              </a:rPr>
              <a:t>Get people involved</a:t>
            </a:r>
            <a:r>
              <a:rPr lang="en-GB" sz="1600" b="1" dirty="0">
                <a:solidFill>
                  <a:schemeClr val="tx1"/>
                </a:solidFill>
                <a:latin typeface="Calibri" pitchFamily="34" charset="0"/>
                <a:cs typeface="Calibri" pitchFamily="34" charset="0"/>
              </a:rPr>
              <a:t/>
            </a:r>
            <a:br>
              <a:rPr lang="en-GB" sz="1600" b="1" dirty="0">
                <a:solidFill>
                  <a:schemeClr val="tx1"/>
                </a:solidFill>
                <a:latin typeface="Calibri" pitchFamily="34" charset="0"/>
                <a:cs typeface="Calibri" pitchFamily="34" charset="0"/>
              </a:rPr>
            </a:br>
            <a:r>
              <a:rPr lang="en-GB" sz="1600" b="1" dirty="0">
                <a:solidFill>
                  <a:schemeClr val="tx1"/>
                </a:solidFill>
                <a:latin typeface="Calibri" pitchFamily="34" charset="0"/>
                <a:cs typeface="Calibri" pitchFamily="34" charset="0"/>
              </a:rPr>
              <a:t>Work with trusted intermediaries; </a:t>
            </a:r>
            <a:r>
              <a:rPr lang="en-GB" sz="1600" b="1" dirty="0" smtClean="0">
                <a:solidFill>
                  <a:schemeClr val="tx1"/>
                </a:solidFill>
                <a:latin typeface="Calibri" pitchFamily="34" charset="0"/>
                <a:cs typeface="Calibri" pitchFamily="34" charset="0"/>
              </a:rPr>
              <a:t> use </a:t>
            </a:r>
            <a:r>
              <a:rPr lang="en-GB" sz="1600" b="1" dirty="0">
                <a:solidFill>
                  <a:schemeClr val="tx1"/>
                </a:solidFill>
                <a:latin typeface="Calibri" pitchFamily="34" charset="0"/>
                <a:cs typeface="Calibri" pitchFamily="34" charset="0"/>
              </a:rPr>
              <a:t>networks; </a:t>
            </a:r>
            <a:r>
              <a:rPr lang="en-GB" sz="1600" b="1" dirty="0" smtClean="0">
                <a:solidFill>
                  <a:schemeClr val="tx1"/>
                </a:solidFill>
                <a:latin typeface="Calibri" pitchFamily="34" charset="0"/>
                <a:cs typeface="Calibri" pitchFamily="34" charset="0"/>
              </a:rPr>
              <a:t> mobilise </a:t>
            </a:r>
            <a:r>
              <a:rPr lang="en-GB" sz="1600" b="1" dirty="0">
                <a:solidFill>
                  <a:schemeClr val="tx1"/>
                </a:solidFill>
                <a:latin typeface="Calibri" pitchFamily="34" charset="0"/>
                <a:cs typeface="Calibri" pitchFamily="34" charset="0"/>
              </a:rPr>
              <a:t>population groups </a:t>
            </a:r>
          </a:p>
        </p:txBody>
      </p:sp>
      <p:sp>
        <p:nvSpPr>
          <p:cNvPr id="38922" name="Text Box 15"/>
          <p:cNvSpPr txBox="1">
            <a:spLocks noChangeArrowheads="1"/>
          </p:cNvSpPr>
          <p:nvPr/>
        </p:nvSpPr>
        <p:spPr bwMode="auto">
          <a:xfrm>
            <a:off x="2971800" y="5715000"/>
            <a:ext cx="4929187" cy="880241"/>
          </a:xfrm>
          <a:prstGeom prst="rect">
            <a:avLst/>
          </a:prstGeom>
          <a:noFill/>
          <a:ln w="9525">
            <a:noFill/>
            <a:miter lim="800000"/>
            <a:headEnd/>
            <a:tailEnd/>
          </a:ln>
        </p:spPr>
        <p:txBody>
          <a:bodyPr wrap="square">
            <a:spAutoFit/>
          </a:bodyPr>
          <a:lstStyle/>
          <a:p>
            <a:r>
              <a:rPr lang="en-GB" sz="1600" b="1" dirty="0" smtClean="0">
                <a:solidFill>
                  <a:srgbClr val="6600FF"/>
                </a:solidFill>
                <a:latin typeface="Calibri" pitchFamily="34" charset="0"/>
                <a:cs typeface="Calibri" pitchFamily="34" charset="0"/>
              </a:rPr>
              <a:t>Demonstrate shared responsibility </a:t>
            </a:r>
            <a:r>
              <a:rPr lang="en-GB" sz="1600" b="1" dirty="0">
                <a:solidFill>
                  <a:srgbClr val="6600FF"/>
                </a:solidFill>
                <a:latin typeface="Calibri" pitchFamily="34" charset="0"/>
                <a:cs typeface="Calibri" pitchFamily="34" charset="0"/>
              </a:rPr>
              <a:t/>
            </a:r>
            <a:br>
              <a:rPr lang="en-GB" sz="1600" b="1" dirty="0">
                <a:solidFill>
                  <a:srgbClr val="6600FF"/>
                </a:solidFill>
                <a:latin typeface="Calibri" pitchFamily="34" charset="0"/>
                <a:cs typeface="Calibri" pitchFamily="34" charset="0"/>
              </a:rPr>
            </a:br>
            <a:r>
              <a:rPr lang="en-GB" sz="1600" b="1" dirty="0">
                <a:solidFill>
                  <a:schemeClr val="tx1"/>
                </a:solidFill>
                <a:latin typeface="Calibri" pitchFamily="34" charset="0"/>
                <a:cs typeface="Calibri" pitchFamily="34" charset="0"/>
              </a:rPr>
              <a:t>Lead by example; </a:t>
            </a:r>
            <a:r>
              <a:rPr lang="en-GB" sz="1600" b="1" dirty="0" smtClean="0">
                <a:solidFill>
                  <a:schemeClr val="tx1"/>
                </a:solidFill>
                <a:latin typeface="Calibri" pitchFamily="34" charset="0"/>
                <a:cs typeface="Calibri" pitchFamily="34" charset="0"/>
              </a:rPr>
              <a:t>consistency </a:t>
            </a:r>
            <a:r>
              <a:rPr lang="en-GB" sz="1600" b="1" dirty="0">
                <a:solidFill>
                  <a:schemeClr val="tx1"/>
                </a:solidFill>
                <a:latin typeface="Calibri" pitchFamily="34" charset="0"/>
                <a:cs typeface="Calibri" pitchFamily="34" charset="0"/>
              </a:rPr>
              <a:t>in </a:t>
            </a:r>
            <a:r>
              <a:rPr lang="en-GB" sz="1600" b="1" dirty="0" smtClean="0">
                <a:solidFill>
                  <a:schemeClr val="tx1"/>
                </a:solidFill>
                <a:latin typeface="Calibri" pitchFamily="34" charset="0"/>
                <a:cs typeface="Calibri" pitchFamily="34" charset="0"/>
              </a:rPr>
              <a:t>policies  </a:t>
            </a:r>
            <a:endParaRPr lang="en-GB" sz="1600" b="1" dirty="0">
              <a:solidFill>
                <a:schemeClr val="tx1"/>
              </a:solidFill>
              <a:latin typeface="Calibri" pitchFamily="34" charset="0"/>
              <a:cs typeface="Calibri" pitchFamily="34" charset="0"/>
            </a:endParaRPr>
          </a:p>
          <a:p>
            <a:endParaRPr lang="en-US" sz="1600" b="1" dirty="0">
              <a:solidFill>
                <a:srgbClr val="6600FF"/>
              </a:solidFill>
            </a:endParaRPr>
          </a:p>
        </p:txBody>
      </p:sp>
      <p:sp>
        <p:nvSpPr>
          <p:cNvPr id="38923" name="Text Box 16"/>
          <p:cNvSpPr txBox="1">
            <a:spLocks noChangeArrowheads="1"/>
          </p:cNvSpPr>
          <p:nvPr/>
        </p:nvSpPr>
        <p:spPr bwMode="auto">
          <a:xfrm>
            <a:off x="152400" y="3048000"/>
            <a:ext cx="1857375" cy="1865126"/>
          </a:xfrm>
          <a:prstGeom prst="rect">
            <a:avLst/>
          </a:prstGeom>
          <a:noFill/>
          <a:ln w="9525">
            <a:noFill/>
            <a:miter lim="800000"/>
            <a:headEnd/>
            <a:tailEnd/>
          </a:ln>
        </p:spPr>
        <p:txBody>
          <a:bodyPr wrap="square">
            <a:spAutoFit/>
          </a:bodyPr>
          <a:lstStyle/>
          <a:p>
            <a:r>
              <a:rPr lang="en-GB" sz="1600" b="1" i="1" dirty="0" smtClean="0">
                <a:solidFill>
                  <a:srgbClr val="6600FF"/>
                </a:solidFill>
                <a:latin typeface="Calibri" pitchFamily="34" charset="0"/>
                <a:cs typeface="Calibri" pitchFamily="34" charset="0"/>
              </a:rPr>
              <a:t>Give </a:t>
            </a:r>
            <a:r>
              <a:rPr lang="en-GB" sz="1600" b="1" i="1" dirty="0">
                <a:solidFill>
                  <a:srgbClr val="6600FF"/>
                </a:solidFill>
                <a:latin typeface="Calibri" pitchFamily="34" charset="0"/>
                <a:cs typeface="Calibri" pitchFamily="34" charset="0"/>
              </a:rPr>
              <a:t>the right signals</a:t>
            </a:r>
            <a:r>
              <a:rPr lang="en-GB" sz="1600" b="1" dirty="0">
                <a:solidFill>
                  <a:srgbClr val="6600FF"/>
                </a:solidFill>
                <a:latin typeface="Calibri" pitchFamily="34" charset="0"/>
                <a:cs typeface="Calibri" pitchFamily="34" charset="0"/>
              </a:rPr>
              <a:t/>
            </a:r>
            <a:br>
              <a:rPr lang="en-GB" sz="1600" b="1" dirty="0">
                <a:solidFill>
                  <a:srgbClr val="6600FF"/>
                </a:solidFill>
                <a:latin typeface="Calibri" pitchFamily="34" charset="0"/>
                <a:cs typeface="Calibri" pitchFamily="34" charset="0"/>
              </a:rPr>
            </a:br>
            <a:r>
              <a:rPr lang="en-GB" sz="1600" b="1" dirty="0" smtClean="0">
                <a:solidFill>
                  <a:srgbClr val="6600FF"/>
                </a:solidFill>
                <a:latin typeface="Calibri" pitchFamily="34" charset="0"/>
                <a:cs typeface="Calibri" pitchFamily="34" charset="0"/>
              </a:rPr>
              <a:t>INCENTIVES</a:t>
            </a:r>
            <a:r>
              <a:rPr lang="en-GB" sz="1600" b="1" dirty="0" smtClean="0">
                <a:solidFill>
                  <a:schemeClr val="tx1"/>
                </a:solidFill>
                <a:latin typeface="Calibri" pitchFamily="34" charset="0"/>
                <a:cs typeface="Calibri" pitchFamily="34" charset="0"/>
              </a:rPr>
              <a:t> </a:t>
            </a:r>
            <a:r>
              <a:rPr lang="en-GB" sz="1600" b="1" dirty="0">
                <a:solidFill>
                  <a:schemeClr val="tx1"/>
                </a:solidFill>
                <a:latin typeface="Calibri" pitchFamily="34" charset="0"/>
                <a:cs typeface="Calibri" pitchFamily="34" charset="0"/>
              </a:rPr>
              <a:t>to encourage, and </a:t>
            </a:r>
          </a:p>
          <a:p>
            <a:r>
              <a:rPr lang="en-GB" sz="1600" b="1" dirty="0">
                <a:solidFill>
                  <a:srgbClr val="6600FF"/>
                </a:solidFill>
                <a:latin typeface="Calibri" pitchFamily="34" charset="0"/>
                <a:cs typeface="Calibri" pitchFamily="34" charset="0"/>
              </a:rPr>
              <a:t>DISINCENTIVES</a:t>
            </a:r>
            <a:r>
              <a:rPr lang="en-GB" sz="1600" b="1" dirty="0">
                <a:solidFill>
                  <a:schemeClr val="tx1"/>
                </a:solidFill>
                <a:latin typeface="Calibri" pitchFamily="34" charset="0"/>
                <a:cs typeface="Calibri" pitchFamily="34" charset="0"/>
              </a:rPr>
              <a:t> to ensure your target audience </a:t>
            </a:r>
            <a:r>
              <a:rPr lang="en-GB" sz="1600" b="1" dirty="0" smtClean="0">
                <a:solidFill>
                  <a:schemeClr val="tx1"/>
                </a:solidFill>
                <a:latin typeface="Calibri" pitchFamily="34" charset="0"/>
                <a:cs typeface="Calibri" pitchFamily="34" charset="0"/>
              </a:rPr>
              <a:t>responds</a:t>
            </a:r>
            <a:endParaRPr lang="en-GB" sz="1600" b="1" dirty="0">
              <a:solidFill>
                <a:schemeClr val="tx1"/>
              </a:solidFill>
              <a:latin typeface="Calibri" pitchFamily="34" charset="0"/>
              <a:cs typeface="Calibri" pitchFamily="34" charset="0"/>
            </a:endParaRPr>
          </a:p>
        </p:txBody>
      </p:sp>
      <p:sp>
        <p:nvSpPr>
          <p:cNvPr id="38924" name="TextBox 11"/>
          <p:cNvSpPr txBox="1">
            <a:spLocks noChangeArrowheads="1"/>
          </p:cNvSpPr>
          <p:nvPr/>
        </p:nvSpPr>
        <p:spPr bwMode="auto">
          <a:xfrm>
            <a:off x="6705600" y="1143000"/>
            <a:ext cx="1857375" cy="2062103"/>
          </a:xfrm>
          <a:prstGeom prst="rect">
            <a:avLst/>
          </a:prstGeom>
          <a:solidFill>
            <a:schemeClr val="accent2"/>
          </a:solidFill>
          <a:ln w="9525">
            <a:solidFill>
              <a:schemeClr val="accent2"/>
            </a:solidFill>
            <a:miter lim="800000"/>
            <a:headEnd/>
            <a:tailEnd/>
          </a:ln>
        </p:spPr>
        <p:txBody>
          <a:bodyPr>
            <a:spAutoFit/>
          </a:bodyPr>
          <a:lstStyle/>
          <a:p>
            <a:r>
              <a:rPr lang="en-GB" sz="1600" b="1" i="1" dirty="0">
                <a:solidFill>
                  <a:schemeClr val="bg1"/>
                </a:solidFill>
                <a:latin typeface="Calibri" pitchFamily="34" charset="0"/>
                <a:cs typeface="Calibri" pitchFamily="34" charset="0"/>
              </a:rPr>
              <a:t>Influencing behaviour is most effective when measures are combined from across these four broad categories of policy tools </a:t>
            </a:r>
          </a:p>
        </p:txBody>
      </p:sp>
      <p:sp>
        <p:nvSpPr>
          <p:cNvPr id="14" name="Rectangle 13"/>
          <p:cNvSpPr/>
          <p:nvPr/>
        </p:nvSpPr>
        <p:spPr>
          <a:xfrm>
            <a:off x="228600" y="0"/>
            <a:ext cx="8915400" cy="954107"/>
          </a:xfrm>
          <a:prstGeom prst="rect">
            <a:avLst/>
          </a:prstGeom>
        </p:spPr>
        <p:txBody>
          <a:bodyPr wrap="square">
            <a:spAutoFit/>
          </a:bodyPr>
          <a:lstStyle/>
          <a:p>
            <a:r>
              <a:rPr lang="en-GB" sz="2800" b="1" dirty="0" smtClean="0">
                <a:solidFill>
                  <a:srgbClr val="FF0000"/>
                </a:solidFill>
                <a:latin typeface="Calibri" pitchFamily="34" charset="0"/>
                <a:cs typeface="Calibri" pitchFamily="34" charset="0"/>
              </a:rPr>
              <a:t>No single solution - the 4Es model provides one tool to one single solution to ensure a mix of interventions (DEFRA) </a:t>
            </a:r>
            <a:endParaRPr lang="en-GB"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95288" y="1196975"/>
            <a:ext cx="8229600" cy="792163"/>
          </a:xfrm>
        </p:spPr>
        <p:txBody>
          <a:bodyPr/>
          <a:lstStyle/>
          <a:p>
            <a:r>
              <a:rPr lang="de-DE" b="1" dirty="0" smtClean="0">
                <a:solidFill>
                  <a:srgbClr val="FF0000"/>
                </a:solidFill>
                <a:ea typeface="ＭＳ Ｐゴシック"/>
              </a:rPr>
              <a:t>European Science Academies</a:t>
            </a:r>
          </a:p>
        </p:txBody>
      </p:sp>
      <p:sp>
        <p:nvSpPr>
          <p:cNvPr id="32770" name="Rectangle 3"/>
          <p:cNvSpPr>
            <a:spLocks noChangeArrowheads="1"/>
          </p:cNvSpPr>
          <p:nvPr/>
        </p:nvSpPr>
        <p:spPr bwMode="auto">
          <a:xfrm>
            <a:off x="539750" y="1916112"/>
            <a:ext cx="8353425" cy="3798887"/>
          </a:xfrm>
          <a:prstGeom prst="rect">
            <a:avLst/>
          </a:prstGeom>
          <a:noFill/>
          <a:ln w="9525">
            <a:noFill/>
            <a:miter lim="800000"/>
            <a:headEnd/>
            <a:tailEnd/>
          </a:ln>
        </p:spPr>
        <p:txBody>
          <a:bodyPr lIns="101600" tIns="50800" rIns="101600" bIns="50800"/>
          <a:lstStyle/>
          <a:p>
            <a:pPr marL="377825" indent="-377825" defTabSz="1106488" eaLnBrk="0" hangingPunct="0">
              <a:spcBef>
                <a:spcPct val="20000"/>
              </a:spcBef>
              <a:buSzPct val="120000"/>
              <a:buFont typeface="Arial" charset="0"/>
              <a:buNone/>
            </a:pPr>
            <a:endParaRPr lang="de-DE" sz="2400" dirty="0">
              <a:solidFill>
                <a:srgbClr val="003399"/>
              </a:solidFill>
              <a:latin typeface="Calibri" pitchFamily="34" charset="0"/>
            </a:endParaRPr>
          </a:p>
          <a:p>
            <a:pPr marL="377825" indent="-377825" defTabSz="1106488" eaLnBrk="0" hangingPunct="0">
              <a:spcBef>
                <a:spcPct val="20000"/>
              </a:spcBef>
              <a:buSzPct val="120000"/>
              <a:buFont typeface="Arial" charset="0"/>
              <a:buNone/>
            </a:pPr>
            <a:endParaRPr lang="de-DE" sz="1400" dirty="0">
              <a:latin typeface="Calibri" pitchFamily="34" charset="0"/>
            </a:endParaRPr>
          </a:p>
          <a:p>
            <a:pPr marL="817563" lvl="1" indent="-314325" defTabSz="1106488" eaLnBrk="0" hangingPunct="0">
              <a:spcBef>
                <a:spcPct val="20000"/>
              </a:spcBef>
              <a:buFont typeface="Wingdings" pitchFamily="2" charset="2"/>
              <a:buChar char="è"/>
            </a:pPr>
            <a:r>
              <a:rPr lang="de-DE" sz="2400" b="1" dirty="0">
                <a:solidFill>
                  <a:srgbClr val="336699"/>
                </a:solidFill>
                <a:latin typeface="Calibri" pitchFamily="34" charset="0"/>
              </a:rPr>
              <a:t>An estimated 70-80% of new legislation of EU member states stem directly or indirectly from </a:t>
            </a:r>
            <a:r>
              <a:rPr lang="de-DE" sz="2400" b="1" dirty="0" smtClean="0">
                <a:solidFill>
                  <a:srgbClr val="336699"/>
                </a:solidFill>
                <a:latin typeface="Calibri" pitchFamily="34" charset="0"/>
              </a:rPr>
              <a:t>Brussels</a:t>
            </a:r>
          </a:p>
          <a:p>
            <a:pPr marL="817563" lvl="1" indent="-314325" defTabSz="1106488" eaLnBrk="0" hangingPunct="0">
              <a:spcBef>
                <a:spcPct val="20000"/>
              </a:spcBef>
              <a:buFont typeface="Wingdings" pitchFamily="2" charset="2"/>
              <a:buChar char="è"/>
            </a:pPr>
            <a:endParaRPr lang="de-DE" sz="2400" b="1" dirty="0" smtClean="0">
              <a:solidFill>
                <a:srgbClr val="336699"/>
              </a:solidFill>
              <a:latin typeface="Calibri" pitchFamily="34" charset="0"/>
            </a:endParaRPr>
          </a:p>
          <a:p>
            <a:pPr marL="817563" lvl="1" indent="-314325" defTabSz="1106488" eaLnBrk="0" hangingPunct="0">
              <a:buFont typeface="Wingdings" pitchFamily="2" charset="2"/>
              <a:buChar char="è"/>
            </a:pPr>
            <a:r>
              <a:rPr lang="de-DE" sz="2400" b="1" dirty="0" smtClean="0">
                <a:solidFill>
                  <a:srgbClr val="336699"/>
                </a:solidFill>
                <a:latin typeface="Calibri" pitchFamily="34" charset="0"/>
              </a:rPr>
              <a:t>EASAC enables the National Science Academies of Europe to fulfil their task of giving relevant, authoritative and timely science-based advice to their governments and societies by being present in Brussels.</a:t>
            </a:r>
            <a:endParaRPr lang="de-DE" sz="2400" b="1" dirty="0">
              <a:solidFill>
                <a:srgbClr val="336699"/>
              </a:solidFill>
              <a:latin typeface="Calibri" pitchFamily="34" charset="0"/>
            </a:endParaRPr>
          </a:p>
          <a:p>
            <a:pPr marL="817563" lvl="1" indent="-314325" defTabSz="1106488" eaLnBrk="0" hangingPunct="0">
              <a:spcBef>
                <a:spcPct val="20000"/>
              </a:spcBef>
              <a:buFont typeface="Wingdings" pitchFamily="2" charset="2"/>
              <a:buChar char="è"/>
            </a:pPr>
            <a:endParaRPr lang="de-DE" sz="2400" dirty="0">
              <a:solidFill>
                <a:srgbClr val="004C84"/>
              </a:solidFill>
              <a:latin typeface="Calibri" pitchFamily="34" charset="0"/>
            </a:endParaRPr>
          </a:p>
        </p:txBody>
      </p:sp>
      <p:pic>
        <p:nvPicPr>
          <p:cNvPr id="4" name="Picture 14" descr="EASAC_logo RGB"/>
          <p:cNvPicPr>
            <a:picLocks noChangeAspect="1" noChangeArrowheads="1"/>
          </p:cNvPicPr>
          <p:nvPr/>
        </p:nvPicPr>
        <p:blipFill>
          <a:blip r:embed="rId3" cstate="print"/>
          <a:srcRect/>
          <a:stretch>
            <a:fillRect/>
          </a:stretch>
        </p:blipFill>
        <p:spPr bwMode="auto">
          <a:xfrm>
            <a:off x="6705600" y="319087"/>
            <a:ext cx="1981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990600"/>
            <a:ext cx="8229600" cy="914400"/>
          </a:xfrm>
        </p:spPr>
        <p:txBody>
          <a:bodyPr/>
          <a:lstStyle/>
          <a:p>
            <a:pPr eaLnBrk="1" hangingPunct="1"/>
            <a:r>
              <a:rPr lang="de-DE" b="1" dirty="0" smtClean="0">
                <a:solidFill>
                  <a:srgbClr val="FF0000"/>
                </a:solidFill>
                <a:ea typeface="ＭＳ Ｐゴシック"/>
              </a:rPr>
              <a:t>What is EASAC?</a:t>
            </a:r>
          </a:p>
        </p:txBody>
      </p:sp>
      <p:sp>
        <p:nvSpPr>
          <p:cNvPr id="29700" name="Rectangle 3"/>
          <p:cNvSpPr>
            <a:spLocks noGrp="1" noChangeArrowheads="1"/>
          </p:cNvSpPr>
          <p:nvPr>
            <p:ph type="body" idx="1"/>
          </p:nvPr>
        </p:nvSpPr>
        <p:spPr>
          <a:xfrm>
            <a:off x="457200" y="2133600"/>
            <a:ext cx="8229600" cy="4191000"/>
          </a:xfrm>
        </p:spPr>
        <p:txBody>
          <a:bodyPr/>
          <a:lstStyle/>
          <a:p>
            <a:pPr>
              <a:lnSpc>
                <a:spcPct val="80000"/>
              </a:lnSpc>
            </a:pPr>
            <a:r>
              <a:rPr lang="de-DE" dirty="0" smtClean="0">
                <a:solidFill>
                  <a:srgbClr val="003399"/>
                </a:solidFill>
                <a:ea typeface="ＭＳ Ｐゴシック"/>
              </a:rPr>
              <a:t>Collective voice of the National Academies of Science of the EU Member states</a:t>
            </a:r>
          </a:p>
          <a:p>
            <a:pPr>
              <a:lnSpc>
                <a:spcPct val="80000"/>
              </a:lnSpc>
            </a:pPr>
            <a:endParaRPr lang="de-DE" dirty="0" smtClean="0">
              <a:solidFill>
                <a:srgbClr val="003399"/>
              </a:solidFill>
              <a:ea typeface="ＭＳ Ｐゴシック"/>
            </a:endParaRPr>
          </a:p>
          <a:p>
            <a:pPr>
              <a:lnSpc>
                <a:spcPct val="80000"/>
              </a:lnSpc>
            </a:pPr>
            <a:r>
              <a:rPr lang="de-DE" dirty="0" smtClean="0">
                <a:solidFill>
                  <a:srgbClr val="003399"/>
                </a:solidFill>
                <a:ea typeface="ＭＳ Ｐゴシック"/>
              </a:rPr>
              <a:t>Instrument of independent scientific advice for policy-makers in the European institutions</a:t>
            </a:r>
          </a:p>
          <a:p>
            <a:pPr>
              <a:lnSpc>
                <a:spcPct val="80000"/>
              </a:lnSpc>
            </a:pPr>
            <a:endParaRPr lang="de-DE" dirty="0" smtClean="0">
              <a:solidFill>
                <a:srgbClr val="003399"/>
              </a:solidFill>
              <a:ea typeface="ＭＳ Ｐゴシック"/>
            </a:endParaRPr>
          </a:p>
          <a:p>
            <a:pPr>
              <a:lnSpc>
                <a:spcPct val="80000"/>
              </a:lnSpc>
            </a:pPr>
            <a:r>
              <a:rPr lang="de-DE" dirty="0" smtClean="0">
                <a:solidFill>
                  <a:srgbClr val="003399"/>
                </a:solidFill>
                <a:ea typeface="ＭＳ Ｐゴシック"/>
              </a:rPr>
              <a:t>National Science Academies:</a:t>
            </a:r>
          </a:p>
          <a:p>
            <a:pPr lvl="1">
              <a:lnSpc>
                <a:spcPct val="80000"/>
              </a:lnSpc>
              <a:buFont typeface="Wingdings" pitchFamily="2" charset="2"/>
              <a:buChar char="Ø"/>
            </a:pPr>
            <a:r>
              <a:rPr lang="de-DE" sz="2400" dirty="0" smtClean="0">
                <a:solidFill>
                  <a:srgbClr val="003399"/>
                </a:solidFill>
                <a:ea typeface="ＭＳ Ｐゴシック"/>
              </a:rPr>
              <a:t>networks of scientific excellence </a:t>
            </a:r>
          </a:p>
          <a:p>
            <a:pPr lvl="1">
              <a:lnSpc>
                <a:spcPct val="80000"/>
              </a:lnSpc>
              <a:buFont typeface="Wingdings" pitchFamily="2" charset="2"/>
              <a:buChar char="Ø"/>
            </a:pPr>
            <a:r>
              <a:rPr lang="de-DE" sz="2400" dirty="0" smtClean="0">
                <a:solidFill>
                  <a:srgbClr val="003399"/>
                </a:solidFill>
                <a:ea typeface="ＭＳ Ｐゴシック"/>
              </a:rPr>
              <a:t>task of authoritative science-based policy advice</a:t>
            </a:r>
          </a:p>
          <a:p>
            <a:pPr>
              <a:lnSpc>
                <a:spcPct val="80000"/>
              </a:lnSpc>
              <a:buNone/>
            </a:pPr>
            <a:r>
              <a:rPr lang="de-DE" dirty="0" smtClean="0">
                <a:ea typeface="ＭＳ Ｐゴシック"/>
              </a:rPr>
              <a:t> </a:t>
            </a:r>
          </a:p>
        </p:txBody>
      </p:sp>
      <p:pic>
        <p:nvPicPr>
          <p:cNvPr id="6" name="Picture 14" descr="EASAC_logo RGB"/>
          <p:cNvPicPr>
            <a:picLocks noChangeAspect="1" noChangeArrowheads="1"/>
          </p:cNvPicPr>
          <p:nvPr/>
        </p:nvPicPr>
        <p:blipFill>
          <a:blip r:embed="rId3" cstate="print"/>
          <a:srcRect/>
          <a:stretch>
            <a:fillRect/>
          </a:stretch>
        </p:blipFill>
        <p:spPr bwMode="auto">
          <a:xfrm>
            <a:off x="6934200" y="152400"/>
            <a:ext cx="1981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1268413"/>
            <a:ext cx="8229600" cy="1081087"/>
          </a:xfrm>
        </p:spPr>
        <p:txBody>
          <a:bodyPr/>
          <a:lstStyle/>
          <a:p>
            <a:r>
              <a:rPr lang="de-DE" b="1" dirty="0" smtClean="0">
                <a:solidFill>
                  <a:srgbClr val="FF0000"/>
                </a:solidFill>
                <a:ea typeface="ＭＳ Ｐゴシック"/>
              </a:rPr>
              <a:t>EASAC‘s Membership</a:t>
            </a:r>
          </a:p>
        </p:txBody>
      </p:sp>
      <p:sp>
        <p:nvSpPr>
          <p:cNvPr id="31746" name="Rectangle 3"/>
          <p:cNvSpPr>
            <a:spLocks noChangeArrowheads="1"/>
          </p:cNvSpPr>
          <p:nvPr/>
        </p:nvSpPr>
        <p:spPr bwMode="auto">
          <a:xfrm>
            <a:off x="485775" y="2420938"/>
            <a:ext cx="8550275" cy="2952750"/>
          </a:xfrm>
          <a:prstGeom prst="rect">
            <a:avLst/>
          </a:prstGeom>
          <a:noFill/>
          <a:ln w="9525">
            <a:noFill/>
            <a:miter lim="800000"/>
            <a:headEnd/>
            <a:tailEnd/>
          </a:ln>
        </p:spPr>
        <p:txBody>
          <a:bodyPr lIns="101600" tIns="50800" rIns="101600" bIns="50800"/>
          <a:lstStyle/>
          <a:p>
            <a:pPr marL="377825" indent="-377825" defTabSz="1106488" eaLnBrk="0" hangingPunct="0">
              <a:spcBef>
                <a:spcPct val="20000"/>
              </a:spcBef>
              <a:buFontTx/>
              <a:buChar char="•"/>
            </a:pPr>
            <a:r>
              <a:rPr lang="de-DE" sz="2400" dirty="0">
                <a:solidFill>
                  <a:srgbClr val="003399"/>
                </a:solidFill>
                <a:latin typeface="Calibri" pitchFamily="34" charset="0"/>
              </a:rPr>
              <a:t>24 National Academies of Science of EU Member States</a:t>
            </a:r>
          </a:p>
          <a:p>
            <a:pPr marL="377825" indent="-377825" defTabSz="1106488" eaLnBrk="0" hangingPunct="0">
              <a:spcBef>
                <a:spcPct val="20000"/>
              </a:spcBef>
            </a:pPr>
            <a:r>
              <a:rPr lang="de-DE" sz="2400" dirty="0">
                <a:solidFill>
                  <a:srgbClr val="003399"/>
                </a:solidFill>
                <a:latin typeface="Calibri" pitchFamily="34" charset="0"/>
              </a:rPr>
              <a:t>	</a:t>
            </a:r>
            <a:r>
              <a:rPr lang="de-DE" sz="2000" dirty="0">
                <a:solidFill>
                  <a:srgbClr val="003399"/>
                </a:solidFill>
                <a:latin typeface="Calibri" pitchFamily="34" charset="0"/>
              </a:rPr>
              <a:t>(not Malta, Luxemburg and Cyprus)</a:t>
            </a:r>
          </a:p>
          <a:p>
            <a:pPr marL="377825" indent="-377825" defTabSz="1106488" eaLnBrk="0" hangingPunct="0">
              <a:spcBef>
                <a:spcPct val="20000"/>
              </a:spcBef>
              <a:buFontTx/>
              <a:buChar char="•"/>
            </a:pPr>
            <a:r>
              <a:rPr lang="de-DE" sz="2400" dirty="0">
                <a:solidFill>
                  <a:srgbClr val="003399"/>
                </a:solidFill>
                <a:latin typeface="Calibri" pitchFamily="34" charset="0"/>
              </a:rPr>
              <a:t>Switzerland and Norway also represented</a:t>
            </a:r>
          </a:p>
          <a:p>
            <a:pPr marL="377825" indent="-377825" defTabSz="1106488" eaLnBrk="0" hangingPunct="0">
              <a:buFontTx/>
              <a:buChar char="•"/>
            </a:pPr>
            <a:r>
              <a:rPr lang="de-DE" sz="2400" i="1" dirty="0" smtClean="0">
                <a:solidFill>
                  <a:srgbClr val="003399"/>
                </a:solidFill>
                <a:latin typeface="Calibri" pitchFamily="34" charset="0"/>
              </a:rPr>
              <a:t>Academia Europaea, t</a:t>
            </a:r>
            <a:r>
              <a:rPr lang="de-DE" sz="2400" dirty="0" smtClean="0">
                <a:solidFill>
                  <a:srgbClr val="003399"/>
                </a:solidFill>
                <a:latin typeface="Calibri" pitchFamily="34" charset="0"/>
              </a:rPr>
              <a:t>he </a:t>
            </a:r>
            <a:r>
              <a:rPr lang="de-DE" sz="2400" dirty="0">
                <a:solidFill>
                  <a:srgbClr val="003399"/>
                </a:solidFill>
                <a:latin typeface="Calibri" pitchFamily="34" charset="0"/>
              </a:rPr>
              <a:t>pan-European Academy of Science, </a:t>
            </a:r>
            <a:endParaRPr lang="de-DE" sz="2400" i="1" dirty="0">
              <a:solidFill>
                <a:srgbClr val="003399"/>
              </a:solidFill>
              <a:latin typeface="Calibri" pitchFamily="34" charset="0"/>
            </a:endParaRPr>
          </a:p>
          <a:p>
            <a:pPr marL="377825" indent="-377825" defTabSz="1106488" eaLnBrk="0" hangingPunct="0">
              <a:buFontTx/>
              <a:buChar char="•"/>
            </a:pPr>
            <a:r>
              <a:rPr lang="de-DE" sz="2400" i="1" dirty="0" smtClean="0">
                <a:solidFill>
                  <a:srgbClr val="003399"/>
                </a:solidFill>
                <a:latin typeface="Calibri" pitchFamily="34" charset="0"/>
              </a:rPr>
              <a:t>ALLEA, t</a:t>
            </a:r>
            <a:r>
              <a:rPr lang="de-DE" sz="2400" dirty="0" smtClean="0">
                <a:solidFill>
                  <a:srgbClr val="003399"/>
                </a:solidFill>
                <a:latin typeface="Calibri" pitchFamily="34" charset="0"/>
              </a:rPr>
              <a:t>he association </a:t>
            </a:r>
            <a:r>
              <a:rPr lang="de-DE" sz="2400" dirty="0">
                <a:solidFill>
                  <a:srgbClr val="003399"/>
                </a:solidFill>
                <a:latin typeface="Calibri" pitchFamily="34" charset="0"/>
              </a:rPr>
              <a:t>of all European academies, </a:t>
            </a:r>
            <a:endParaRPr lang="de-DE" sz="2400" i="1" dirty="0">
              <a:solidFill>
                <a:srgbClr val="003399"/>
              </a:solidFill>
              <a:latin typeface="Calibri" pitchFamily="34" charset="0"/>
            </a:endParaRPr>
          </a:p>
          <a:p>
            <a:pPr marL="377825" indent="-377825" defTabSz="1106488" eaLnBrk="0" hangingPunct="0">
              <a:spcBef>
                <a:spcPct val="20000"/>
              </a:spcBef>
              <a:buFontTx/>
              <a:buChar char="•"/>
            </a:pPr>
            <a:r>
              <a:rPr lang="de-DE" sz="2400" i="1" dirty="0" smtClean="0">
                <a:solidFill>
                  <a:srgbClr val="003399"/>
                </a:solidFill>
                <a:latin typeface="Calibri" pitchFamily="34" charset="0"/>
              </a:rPr>
              <a:t>FEAM, </a:t>
            </a:r>
            <a:r>
              <a:rPr lang="de-DE" sz="2400" dirty="0" smtClean="0">
                <a:solidFill>
                  <a:srgbClr val="003399"/>
                </a:solidFill>
                <a:latin typeface="Calibri" pitchFamily="34" charset="0"/>
              </a:rPr>
              <a:t>Federation </a:t>
            </a:r>
            <a:r>
              <a:rPr lang="de-DE" sz="2400" dirty="0">
                <a:solidFill>
                  <a:srgbClr val="003399"/>
                </a:solidFill>
                <a:latin typeface="Calibri" pitchFamily="34" charset="0"/>
              </a:rPr>
              <a:t>European Academies of Medicine, </a:t>
            </a:r>
            <a:r>
              <a:rPr lang="de-DE" sz="2400" dirty="0" smtClean="0">
                <a:solidFill>
                  <a:srgbClr val="003399"/>
                </a:solidFill>
                <a:latin typeface="Calibri" pitchFamily="34" charset="0"/>
              </a:rPr>
              <a:t>(observer)</a:t>
            </a:r>
            <a:endParaRPr lang="de-DE" sz="2400" dirty="0">
              <a:solidFill>
                <a:srgbClr val="003399"/>
              </a:solidFill>
              <a:latin typeface="Calibri" pitchFamily="34" charset="0"/>
            </a:endParaRPr>
          </a:p>
        </p:txBody>
      </p:sp>
      <p:pic>
        <p:nvPicPr>
          <p:cNvPr id="4" name="Picture 14" descr="EASAC_logo RGB"/>
          <p:cNvPicPr>
            <a:picLocks noChangeAspect="1" noChangeArrowheads="1"/>
          </p:cNvPicPr>
          <p:nvPr/>
        </p:nvPicPr>
        <p:blipFill>
          <a:blip r:embed="rId3" cstate="print"/>
          <a:srcRect/>
          <a:stretch>
            <a:fillRect/>
          </a:stretch>
        </p:blipFill>
        <p:spPr bwMode="auto">
          <a:xfrm>
            <a:off x="6705600" y="304800"/>
            <a:ext cx="1981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990599"/>
            <a:ext cx="9144000" cy="914401"/>
          </a:xfrm>
        </p:spPr>
        <p:txBody>
          <a:bodyPr/>
          <a:lstStyle/>
          <a:p>
            <a:r>
              <a:rPr lang="de-DE" b="1" dirty="0" smtClean="0">
                <a:solidFill>
                  <a:srgbClr val="FF0000"/>
                </a:solidFill>
                <a:ea typeface="ＭＳ Ｐゴシック"/>
              </a:rPr>
              <a:t>Some EASAC Reports and Statements</a:t>
            </a:r>
          </a:p>
        </p:txBody>
      </p:sp>
      <p:sp>
        <p:nvSpPr>
          <p:cNvPr id="35842" name="Rectangle 3"/>
          <p:cNvSpPr>
            <a:spLocks noChangeArrowheads="1"/>
          </p:cNvSpPr>
          <p:nvPr/>
        </p:nvSpPr>
        <p:spPr bwMode="auto">
          <a:xfrm>
            <a:off x="395288" y="2209800"/>
            <a:ext cx="8550275" cy="4343399"/>
          </a:xfrm>
          <a:prstGeom prst="rect">
            <a:avLst/>
          </a:prstGeom>
          <a:noFill/>
          <a:ln w="9525">
            <a:noFill/>
            <a:miter lim="800000"/>
            <a:headEnd/>
            <a:tailEnd/>
          </a:ln>
        </p:spPr>
        <p:txBody>
          <a:bodyPr lIns="101600" tIns="50800" rIns="101600" bIns="50800"/>
          <a:lstStyle/>
          <a:p>
            <a:pPr marL="377825" indent="-377825" defTabSz="1106488" eaLnBrk="0" hangingPunct="0">
              <a:lnSpc>
                <a:spcPct val="80000"/>
              </a:lnSpc>
              <a:buFontTx/>
              <a:buChar char="•"/>
            </a:pPr>
            <a:r>
              <a:rPr lang="de-DE" sz="2400" b="1" dirty="0" smtClean="0">
                <a:solidFill>
                  <a:srgbClr val="003399"/>
                </a:solidFill>
                <a:latin typeface="Calibri" pitchFamily="34" charset="0"/>
              </a:rPr>
              <a:t>Transforming the EU‘s Electricity Supply</a:t>
            </a:r>
            <a:r>
              <a:rPr lang="de-DE" sz="2400" dirty="0" smtClean="0">
                <a:solidFill>
                  <a:srgbClr val="003399"/>
                </a:solidFill>
                <a:latin typeface="Calibri" pitchFamily="34" charset="0"/>
              </a:rPr>
              <a:t> 2009</a:t>
            </a:r>
          </a:p>
          <a:p>
            <a:pPr marL="377825" indent="-377825" defTabSz="1106488" eaLnBrk="0" hangingPunct="0">
              <a:lnSpc>
                <a:spcPct val="80000"/>
              </a:lnSpc>
              <a:buFontTx/>
              <a:buChar char="•"/>
            </a:pPr>
            <a:r>
              <a:rPr lang="de-DE" sz="2400" b="1" dirty="0" smtClean="0">
                <a:solidFill>
                  <a:srgbClr val="003399"/>
                </a:solidFill>
                <a:latin typeface="Calibri" pitchFamily="34" charset="0"/>
              </a:rPr>
              <a:t>Realising European potential in Synthetic Biology</a:t>
            </a:r>
            <a:r>
              <a:rPr lang="de-DE" sz="2400" dirty="0" smtClean="0">
                <a:solidFill>
                  <a:srgbClr val="003399"/>
                </a:solidFill>
                <a:latin typeface="Calibri" pitchFamily="34" charset="0"/>
              </a:rPr>
              <a:t> 2010</a:t>
            </a:r>
          </a:p>
          <a:p>
            <a:pPr marL="377825" indent="-377825" defTabSz="1106488" eaLnBrk="0" hangingPunct="0">
              <a:lnSpc>
                <a:spcPct val="80000"/>
              </a:lnSpc>
              <a:buFontTx/>
              <a:buChar char="•"/>
            </a:pPr>
            <a:r>
              <a:rPr lang="de-DE" sz="2400" b="1" dirty="0" smtClean="0">
                <a:solidFill>
                  <a:srgbClr val="003399"/>
                </a:solidFill>
                <a:latin typeface="Calibri" pitchFamily="34" charset="0"/>
              </a:rPr>
              <a:t>Groundwater situation in the Southern EU</a:t>
            </a:r>
            <a:r>
              <a:rPr lang="de-DE" sz="2400" dirty="0" smtClean="0">
                <a:solidFill>
                  <a:srgbClr val="003399"/>
                </a:solidFill>
                <a:latin typeface="Calibri" pitchFamily="34" charset="0"/>
              </a:rPr>
              <a:t> 2010</a:t>
            </a:r>
          </a:p>
          <a:p>
            <a:pPr marL="377825" indent="-377825" defTabSz="1106488" eaLnBrk="0" hangingPunct="0">
              <a:lnSpc>
                <a:spcPct val="80000"/>
              </a:lnSpc>
              <a:buFontTx/>
              <a:buChar char="•"/>
            </a:pPr>
            <a:r>
              <a:rPr lang="de-DE" sz="2400" b="1" dirty="0" smtClean="0">
                <a:solidFill>
                  <a:srgbClr val="003399"/>
                </a:solidFill>
                <a:latin typeface="Calibri" pitchFamily="34" charset="0"/>
              </a:rPr>
              <a:t>Climate Change and Infectious Disease in Europe</a:t>
            </a:r>
            <a:r>
              <a:rPr lang="de-DE" sz="2400" dirty="0" smtClean="0">
                <a:solidFill>
                  <a:srgbClr val="003399"/>
                </a:solidFill>
                <a:latin typeface="Calibri" pitchFamily="34" charset="0"/>
              </a:rPr>
              <a:t> 2010</a:t>
            </a:r>
          </a:p>
          <a:p>
            <a:pPr marL="377825" indent="-377825" defTabSz="1106488" eaLnBrk="0" hangingPunct="0">
              <a:lnSpc>
                <a:spcPct val="80000"/>
              </a:lnSpc>
              <a:spcBef>
                <a:spcPct val="20000"/>
              </a:spcBef>
              <a:buFontTx/>
              <a:buChar char="•"/>
            </a:pPr>
            <a:r>
              <a:rPr lang="de-DE" sz="2400" b="1" dirty="0" smtClean="0">
                <a:solidFill>
                  <a:srgbClr val="003399"/>
                </a:solidFill>
                <a:latin typeface="Calibri" pitchFamily="34" charset="0"/>
              </a:rPr>
              <a:t>Concentrated solar power </a:t>
            </a:r>
            <a:r>
              <a:rPr lang="de-DE" sz="2400" dirty="0" smtClean="0">
                <a:solidFill>
                  <a:srgbClr val="003399"/>
                </a:solidFill>
                <a:latin typeface="Calibri" pitchFamily="34" charset="0"/>
              </a:rPr>
              <a:t>2011</a:t>
            </a:r>
            <a:endParaRPr lang="de-DE" sz="2400" b="1" dirty="0" smtClean="0">
              <a:solidFill>
                <a:srgbClr val="003399"/>
              </a:solidFill>
              <a:latin typeface="Calibri" pitchFamily="34" charset="0"/>
            </a:endParaRPr>
          </a:p>
          <a:p>
            <a:pPr marL="377825" indent="-377825" defTabSz="1106488" eaLnBrk="0" hangingPunct="0">
              <a:lnSpc>
                <a:spcPct val="80000"/>
              </a:lnSpc>
              <a:spcBef>
                <a:spcPct val="20000"/>
              </a:spcBef>
              <a:buFontTx/>
              <a:buChar char="•"/>
            </a:pPr>
            <a:r>
              <a:rPr lang="de-DE" sz="2400" b="1" dirty="0" smtClean="0">
                <a:solidFill>
                  <a:srgbClr val="003399"/>
                </a:solidFill>
                <a:latin typeface="Calibri" pitchFamily="34" charset="0"/>
              </a:rPr>
              <a:t>Impact </a:t>
            </a:r>
            <a:r>
              <a:rPr lang="de-DE" sz="2400" b="1" dirty="0">
                <a:solidFill>
                  <a:srgbClr val="003399"/>
                </a:solidFill>
                <a:latin typeface="Calibri" pitchFamily="34" charset="0"/>
              </a:rPr>
              <a:t>of Engineered Nanomaterials on </a:t>
            </a:r>
            <a:r>
              <a:rPr lang="de-DE" sz="2400" b="1" dirty="0" smtClean="0">
                <a:solidFill>
                  <a:srgbClr val="003399"/>
                </a:solidFill>
                <a:latin typeface="Calibri" pitchFamily="34" charset="0"/>
              </a:rPr>
              <a:t>Health</a:t>
            </a:r>
            <a:endParaRPr lang="de-DE" sz="2400" dirty="0">
              <a:solidFill>
                <a:srgbClr val="003399"/>
              </a:solidFill>
              <a:latin typeface="Calibri" pitchFamily="34" charset="0"/>
            </a:endParaRPr>
          </a:p>
          <a:p>
            <a:pPr marL="377825" indent="-377825" defTabSz="1106488" eaLnBrk="0" hangingPunct="0">
              <a:lnSpc>
                <a:spcPct val="80000"/>
              </a:lnSpc>
              <a:spcBef>
                <a:spcPct val="20000"/>
              </a:spcBef>
            </a:pPr>
            <a:r>
              <a:rPr lang="de-DE" sz="2400" dirty="0">
                <a:solidFill>
                  <a:srgbClr val="003399"/>
                </a:solidFill>
                <a:latin typeface="Calibri" pitchFamily="34" charset="0"/>
              </a:rPr>
              <a:t>	Joint report with JRC, </a:t>
            </a:r>
            <a:r>
              <a:rPr lang="de-DE" sz="2400" dirty="0" smtClean="0">
                <a:solidFill>
                  <a:srgbClr val="003399"/>
                </a:solidFill>
                <a:latin typeface="Calibri" pitchFamily="34" charset="0"/>
              </a:rPr>
              <a:t>2011</a:t>
            </a:r>
            <a:endParaRPr lang="de-DE" sz="2400" dirty="0">
              <a:solidFill>
                <a:srgbClr val="003399"/>
              </a:solidFill>
              <a:latin typeface="Calibri" pitchFamily="34" charset="0"/>
            </a:endParaRPr>
          </a:p>
          <a:p>
            <a:pPr marL="377825" indent="-377825" defTabSz="1106488" eaLnBrk="0" hangingPunct="0">
              <a:lnSpc>
                <a:spcPct val="80000"/>
              </a:lnSpc>
              <a:spcBef>
                <a:spcPct val="20000"/>
              </a:spcBef>
              <a:buFontTx/>
              <a:buChar char="•"/>
            </a:pPr>
            <a:r>
              <a:rPr lang="de-DE" sz="2400" b="1" dirty="0">
                <a:solidFill>
                  <a:srgbClr val="003399"/>
                </a:solidFill>
                <a:latin typeface="Calibri" pitchFamily="34" charset="0"/>
              </a:rPr>
              <a:t>Infectious Diseases and the Future: Policies for </a:t>
            </a:r>
            <a:r>
              <a:rPr lang="de-DE" sz="2400" b="1" dirty="0" smtClean="0">
                <a:solidFill>
                  <a:srgbClr val="003399"/>
                </a:solidFill>
                <a:latin typeface="Calibri" pitchFamily="34" charset="0"/>
              </a:rPr>
              <a:t>Europe </a:t>
            </a:r>
            <a:r>
              <a:rPr lang="de-DE" sz="2400" dirty="0" smtClean="0">
                <a:solidFill>
                  <a:srgbClr val="003399"/>
                </a:solidFill>
                <a:latin typeface="Calibri" pitchFamily="34" charset="0"/>
              </a:rPr>
              <a:t>2011</a:t>
            </a:r>
            <a:endParaRPr lang="de-DE" sz="2400" dirty="0">
              <a:solidFill>
                <a:srgbClr val="003399"/>
              </a:solidFill>
              <a:latin typeface="Calibri" pitchFamily="34" charset="0"/>
            </a:endParaRPr>
          </a:p>
          <a:p>
            <a:pPr marL="377825" indent="-377825" defTabSz="1106488" eaLnBrk="0" hangingPunct="0">
              <a:lnSpc>
                <a:spcPct val="80000"/>
              </a:lnSpc>
              <a:spcBef>
                <a:spcPct val="20000"/>
              </a:spcBef>
              <a:buFontTx/>
              <a:buChar char="•"/>
            </a:pPr>
            <a:r>
              <a:rPr lang="de-DE" sz="2400" b="1" dirty="0">
                <a:solidFill>
                  <a:srgbClr val="003399"/>
                </a:solidFill>
                <a:latin typeface="Calibri" pitchFamily="34" charset="0"/>
              </a:rPr>
              <a:t>EU Public Health &amp; Innovation Policy for Infectious </a:t>
            </a:r>
            <a:r>
              <a:rPr lang="de-DE" sz="2400" b="1" dirty="0" smtClean="0">
                <a:solidFill>
                  <a:srgbClr val="003399"/>
                </a:solidFill>
                <a:latin typeface="Calibri" pitchFamily="34" charset="0"/>
              </a:rPr>
              <a:t>Disease</a:t>
            </a:r>
            <a:endParaRPr lang="de-DE" sz="2400" dirty="0" smtClean="0">
              <a:solidFill>
                <a:srgbClr val="003399"/>
              </a:solidFill>
              <a:latin typeface="Calibri" pitchFamily="34" charset="0"/>
            </a:endParaRPr>
          </a:p>
          <a:p>
            <a:pPr marL="377825" indent="-377825" defTabSz="1106488" eaLnBrk="0" hangingPunct="0">
              <a:lnSpc>
                <a:spcPct val="80000"/>
              </a:lnSpc>
              <a:spcBef>
                <a:spcPct val="20000"/>
              </a:spcBef>
            </a:pPr>
            <a:r>
              <a:rPr lang="de-DE" sz="2400" dirty="0" smtClean="0">
                <a:solidFill>
                  <a:srgbClr val="003399"/>
                </a:solidFill>
                <a:latin typeface="Calibri" pitchFamily="34" charset="0"/>
              </a:rPr>
              <a:t>	2011</a:t>
            </a:r>
            <a:endParaRPr lang="de-DE" sz="2400" dirty="0">
              <a:solidFill>
                <a:srgbClr val="003399"/>
              </a:solidFill>
              <a:latin typeface="Calibri" pitchFamily="34" charset="0"/>
            </a:endParaRPr>
          </a:p>
          <a:p>
            <a:pPr marL="377825" indent="-377825" defTabSz="1106488" eaLnBrk="0" hangingPunct="0">
              <a:lnSpc>
                <a:spcPct val="80000"/>
              </a:lnSpc>
              <a:spcBef>
                <a:spcPct val="20000"/>
              </a:spcBef>
              <a:buFontTx/>
              <a:buChar char="•"/>
            </a:pPr>
            <a:r>
              <a:rPr lang="de-DE" sz="2400" b="1" dirty="0">
                <a:solidFill>
                  <a:srgbClr val="003399"/>
                </a:solidFill>
                <a:latin typeface="Calibri" pitchFamily="34" charset="0"/>
              </a:rPr>
              <a:t>Synthetic Biology: An </a:t>
            </a:r>
            <a:r>
              <a:rPr lang="de-DE" sz="2400" b="1" dirty="0" smtClean="0">
                <a:solidFill>
                  <a:srgbClr val="003399"/>
                </a:solidFill>
                <a:latin typeface="Calibri" pitchFamily="34" charset="0"/>
              </a:rPr>
              <a:t>Introduction</a:t>
            </a:r>
            <a:r>
              <a:rPr lang="de-DE" sz="2400" dirty="0" smtClean="0">
                <a:solidFill>
                  <a:srgbClr val="003399"/>
                </a:solidFill>
                <a:latin typeface="Calibri" pitchFamily="34" charset="0"/>
              </a:rPr>
              <a:t> 2011</a:t>
            </a:r>
            <a:endParaRPr lang="de-DE" sz="2400" dirty="0">
              <a:solidFill>
                <a:srgbClr val="003399"/>
              </a:solidFill>
              <a:latin typeface="Calibri" pitchFamily="34" charset="0"/>
            </a:endParaRPr>
          </a:p>
        </p:txBody>
      </p:sp>
      <p:pic>
        <p:nvPicPr>
          <p:cNvPr id="4" name="Picture 14" descr="EASAC_logo RGB"/>
          <p:cNvPicPr>
            <a:picLocks noChangeAspect="1" noChangeArrowheads="1"/>
          </p:cNvPicPr>
          <p:nvPr/>
        </p:nvPicPr>
        <p:blipFill>
          <a:blip r:embed="rId3" cstate="print"/>
          <a:srcRect/>
          <a:stretch>
            <a:fillRect/>
          </a:stretch>
        </p:blipFill>
        <p:spPr bwMode="auto">
          <a:xfrm>
            <a:off x="6858000" y="0"/>
            <a:ext cx="1981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1143000"/>
            <a:ext cx="8915400" cy="1066800"/>
          </a:xfrm>
        </p:spPr>
        <p:txBody>
          <a:bodyPr/>
          <a:lstStyle/>
          <a:p>
            <a:r>
              <a:rPr lang="de-DE" b="1" dirty="0" smtClean="0">
                <a:solidFill>
                  <a:srgbClr val="FF0000"/>
                </a:solidFill>
                <a:ea typeface="ＭＳ Ｐゴシック"/>
              </a:rPr>
              <a:t>Current EASAC projects</a:t>
            </a:r>
          </a:p>
        </p:txBody>
      </p:sp>
      <p:sp>
        <p:nvSpPr>
          <p:cNvPr id="36866" name="Rectangle 3"/>
          <p:cNvSpPr>
            <a:spLocks noChangeArrowheads="1"/>
          </p:cNvSpPr>
          <p:nvPr/>
        </p:nvSpPr>
        <p:spPr bwMode="auto">
          <a:xfrm>
            <a:off x="395288" y="2438400"/>
            <a:ext cx="8280400" cy="3587750"/>
          </a:xfrm>
          <a:prstGeom prst="rect">
            <a:avLst/>
          </a:prstGeom>
          <a:noFill/>
          <a:ln w="9525">
            <a:noFill/>
            <a:miter lim="800000"/>
            <a:headEnd/>
            <a:tailEnd/>
          </a:ln>
        </p:spPr>
        <p:txBody>
          <a:bodyPr lIns="101600" tIns="50800" rIns="101600" bIns="50800"/>
          <a:lstStyle/>
          <a:p>
            <a:pPr marL="377825" indent="-377825" defTabSz="1106488" eaLnBrk="0" hangingPunct="0">
              <a:spcBef>
                <a:spcPct val="20000"/>
              </a:spcBef>
              <a:buFontTx/>
              <a:buChar char="•"/>
            </a:pPr>
            <a:r>
              <a:rPr lang="de-DE" sz="2400" i="1" dirty="0">
                <a:solidFill>
                  <a:srgbClr val="003399"/>
                </a:solidFill>
                <a:latin typeface="Calibri" pitchFamily="34" charset="0"/>
              </a:rPr>
              <a:t>Plant Genetic Resources for Food and Agriculture</a:t>
            </a:r>
          </a:p>
          <a:p>
            <a:pPr marL="377825" indent="-377825" defTabSz="1106488" eaLnBrk="0" hangingPunct="0">
              <a:spcBef>
                <a:spcPct val="20000"/>
              </a:spcBef>
              <a:buFontTx/>
              <a:buChar char="•"/>
            </a:pPr>
            <a:r>
              <a:rPr lang="de-DE" sz="2400" i="1" dirty="0">
                <a:solidFill>
                  <a:srgbClr val="003399"/>
                </a:solidFill>
                <a:latin typeface="Calibri" pitchFamily="34" charset="0"/>
              </a:rPr>
              <a:t>Direct-to-Consumer Genetic Testing</a:t>
            </a:r>
          </a:p>
          <a:p>
            <a:pPr marL="377825" indent="-377825" defTabSz="1106488" eaLnBrk="0" hangingPunct="0">
              <a:spcBef>
                <a:spcPct val="20000"/>
              </a:spcBef>
              <a:buFontTx/>
              <a:buChar char="•"/>
            </a:pPr>
            <a:r>
              <a:rPr lang="de-DE" sz="2400" i="1" dirty="0" smtClean="0">
                <a:solidFill>
                  <a:srgbClr val="003399"/>
                </a:solidFill>
                <a:latin typeface="Calibri" pitchFamily="34" charset="0"/>
              </a:rPr>
              <a:t>Extreme weather events</a:t>
            </a:r>
            <a:endParaRPr lang="de-DE" sz="2400" i="1" dirty="0">
              <a:solidFill>
                <a:srgbClr val="003399"/>
              </a:solidFill>
              <a:latin typeface="Calibri" pitchFamily="34" charset="0"/>
            </a:endParaRPr>
          </a:p>
          <a:p>
            <a:pPr marL="377825" indent="-377825" defTabSz="1106488" eaLnBrk="0" hangingPunct="0">
              <a:spcBef>
                <a:spcPct val="20000"/>
              </a:spcBef>
              <a:buFontTx/>
              <a:buChar char="•"/>
            </a:pPr>
            <a:r>
              <a:rPr lang="de-DE" sz="2400" i="1" dirty="0">
                <a:solidFill>
                  <a:srgbClr val="003399"/>
                </a:solidFill>
                <a:latin typeface="Calibri" pitchFamily="34" charset="0"/>
              </a:rPr>
              <a:t>Sustainable Biofuels</a:t>
            </a:r>
          </a:p>
          <a:p>
            <a:pPr marL="377825" indent="-377825" defTabSz="1106488" eaLnBrk="0" hangingPunct="0">
              <a:spcBef>
                <a:spcPct val="20000"/>
              </a:spcBef>
              <a:buFontTx/>
              <a:buChar char="•"/>
            </a:pPr>
            <a:r>
              <a:rPr lang="de-DE" sz="2400" i="1" dirty="0">
                <a:solidFill>
                  <a:srgbClr val="003399"/>
                </a:solidFill>
                <a:latin typeface="Calibri" pitchFamily="34" charset="0"/>
              </a:rPr>
              <a:t>Carbon Capture and Storage</a:t>
            </a:r>
          </a:p>
          <a:p>
            <a:pPr marL="377825" indent="-377825" defTabSz="1106488" eaLnBrk="0" hangingPunct="0">
              <a:spcBef>
                <a:spcPct val="20000"/>
              </a:spcBef>
              <a:buFontTx/>
              <a:buChar char="•"/>
            </a:pPr>
            <a:r>
              <a:rPr lang="de-DE" sz="2400" i="1" dirty="0">
                <a:solidFill>
                  <a:srgbClr val="003399"/>
                </a:solidFill>
                <a:latin typeface="Calibri" pitchFamily="34" charset="0"/>
              </a:rPr>
              <a:t>The need for new </a:t>
            </a:r>
            <a:r>
              <a:rPr lang="de-DE" sz="2400" i="1" dirty="0" smtClean="0">
                <a:solidFill>
                  <a:srgbClr val="003399"/>
                </a:solidFill>
                <a:latin typeface="Calibri" pitchFamily="34" charset="0"/>
              </a:rPr>
              <a:t>anti-microbial </a:t>
            </a:r>
            <a:r>
              <a:rPr lang="de-DE" sz="2400" i="1" dirty="0">
                <a:solidFill>
                  <a:srgbClr val="003399"/>
                </a:solidFill>
                <a:latin typeface="Calibri" pitchFamily="34" charset="0"/>
              </a:rPr>
              <a:t>Drugs</a:t>
            </a:r>
          </a:p>
          <a:p>
            <a:pPr marL="377825" indent="-377825" defTabSz="1106488" eaLnBrk="0" hangingPunct="0">
              <a:spcBef>
                <a:spcPct val="20000"/>
              </a:spcBef>
              <a:buFontTx/>
              <a:buChar char="•"/>
            </a:pPr>
            <a:r>
              <a:rPr lang="de-DE" sz="2400" i="1" dirty="0" smtClean="0">
                <a:solidFill>
                  <a:srgbClr val="003399"/>
                </a:solidFill>
                <a:latin typeface="Calibri" pitchFamily="34" charset="0"/>
              </a:rPr>
              <a:t>GM crops</a:t>
            </a:r>
          </a:p>
          <a:p>
            <a:pPr marL="377825" indent="-377825" defTabSz="1106488" eaLnBrk="0" hangingPunct="0">
              <a:buFontTx/>
              <a:buChar char="•"/>
            </a:pPr>
            <a:r>
              <a:rPr lang="de-DE" sz="2400" i="1" dirty="0" smtClean="0">
                <a:solidFill>
                  <a:srgbClr val="003399"/>
                </a:solidFill>
                <a:latin typeface="Calibri" pitchFamily="34" charset="0"/>
              </a:rPr>
              <a:t>Marine Sustainability</a:t>
            </a:r>
          </a:p>
          <a:p>
            <a:pPr marL="377825" indent="-377825" defTabSz="1106488" eaLnBrk="0" hangingPunct="0">
              <a:spcBef>
                <a:spcPct val="20000"/>
              </a:spcBef>
              <a:buFontTx/>
              <a:buChar char="•"/>
            </a:pPr>
            <a:endParaRPr lang="de-DE" sz="2400" i="1" dirty="0">
              <a:solidFill>
                <a:srgbClr val="003399"/>
              </a:solidFill>
              <a:latin typeface="Calibri" pitchFamily="34" charset="0"/>
            </a:endParaRPr>
          </a:p>
          <a:p>
            <a:pPr marL="377825" indent="-377825" defTabSz="1106488" eaLnBrk="0" hangingPunct="0">
              <a:spcBef>
                <a:spcPct val="20000"/>
              </a:spcBef>
            </a:pPr>
            <a:endParaRPr lang="de-DE" sz="2400" dirty="0">
              <a:latin typeface="Calibri" pitchFamily="34" charset="0"/>
            </a:endParaRPr>
          </a:p>
        </p:txBody>
      </p:sp>
      <p:pic>
        <p:nvPicPr>
          <p:cNvPr id="4" name="Picture 14" descr="EASAC_logo RGB"/>
          <p:cNvPicPr>
            <a:picLocks noChangeAspect="1" noChangeArrowheads="1"/>
          </p:cNvPicPr>
          <p:nvPr/>
        </p:nvPicPr>
        <p:blipFill>
          <a:blip r:embed="rId3" cstate="print"/>
          <a:srcRect/>
          <a:stretch>
            <a:fillRect/>
          </a:stretch>
        </p:blipFill>
        <p:spPr bwMode="auto">
          <a:xfrm>
            <a:off x="6705600" y="304800"/>
            <a:ext cx="198120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lstStyle/>
          <a:p>
            <a:r>
              <a:rPr lang="en-GB" b="1" dirty="0" smtClean="0">
                <a:solidFill>
                  <a:srgbClr val="FF0000"/>
                </a:solidFill>
              </a:rPr>
              <a:t>Horizon 2020 (‘FP8’)</a:t>
            </a:r>
            <a:endParaRPr lang="en-GB" b="1" dirty="0">
              <a:solidFill>
                <a:srgbClr val="FF0000"/>
              </a:solidFill>
            </a:endParaRPr>
          </a:p>
        </p:txBody>
      </p:sp>
      <p:sp>
        <p:nvSpPr>
          <p:cNvPr id="3" name="Content Placeholder 2"/>
          <p:cNvSpPr>
            <a:spLocks noGrp="1"/>
          </p:cNvSpPr>
          <p:nvPr>
            <p:ph idx="1"/>
          </p:nvPr>
        </p:nvSpPr>
        <p:spPr>
          <a:xfrm>
            <a:off x="304800" y="1600200"/>
            <a:ext cx="8534400" cy="5486400"/>
          </a:xfrm>
        </p:spPr>
        <p:txBody>
          <a:bodyPr/>
          <a:lstStyle/>
          <a:p>
            <a:r>
              <a:rPr lang="en-GB" sz="2800" i="1" dirty="0" smtClean="0">
                <a:solidFill>
                  <a:srgbClr val="003399"/>
                </a:solidFill>
              </a:rPr>
              <a:t>€31.7bn is earmarked for projects across 6 themes </a:t>
            </a:r>
          </a:p>
          <a:p>
            <a:r>
              <a:rPr lang="en-GB" sz="2800" dirty="0" smtClean="0">
                <a:solidFill>
                  <a:srgbClr val="003399"/>
                </a:solidFill>
              </a:rPr>
              <a:t>Health, demographic change and wellbeing</a:t>
            </a:r>
          </a:p>
          <a:p>
            <a:r>
              <a:rPr lang="en-GB" sz="2800" dirty="0" smtClean="0">
                <a:solidFill>
                  <a:srgbClr val="003399"/>
                </a:solidFill>
              </a:rPr>
              <a:t>Food security, sustainable agriculture, marine and maritime research, and the </a:t>
            </a:r>
            <a:r>
              <a:rPr lang="en-GB" sz="2800" dirty="0" err="1" smtClean="0">
                <a:solidFill>
                  <a:srgbClr val="003399"/>
                </a:solidFill>
              </a:rPr>
              <a:t>bioeconomy</a:t>
            </a:r>
            <a:endParaRPr lang="en-GB" sz="2800" dirty="0" smtClean="0">
              <a:solidFill>
                <a:srgbClr val="003399"/>
              </a:solidFill>
            </a:endParaRPr>
          </a:p>
          <a:p>
            <a:r>
              <a:rPr lang="en-GB" sz="2800" dirty="0" smtClean="0">
                <a:solidFill>
                  <a:srgbClr val="003399"/>
                </a:solidFill>
              </a:rPr>
              <a:t>Secure, clean and efficient energy</a:t>
            </a:r>
          </a:p>
          <a:p>
            <a:r>
              <a:rPr lang="en-GB" sz="2800" dirty="0" smtClean="0">
                <a:solidFill>
                  <a:srgbClr val="003399"/>
                </a:solidFill>
              </a:rPr>
              <a:t>Smart, green and integrated transport</a:t>
            </a:r>
          </a:p>
          <a:p>
            <a:r>
              <a:rPr lang="en-GB" sz="2800" dirty="0" smtClean="0">
                <a:solidFill>
                  <a:srgbClr val="003399"/>
                </a:solidFill>
              </a:rPr>
              <a:t>Climate action, resource efficiency and raw materials</a:t>
            </a:r>
          </a:p>
          <a:p>
            <a:r>
              <a:rPr lang="en-GB" sz="2800" dirty="0" smtClean="0">
                <a:solidFill>
                  <a:srgbClr val="003399"/>
                </a:solidFill>
              </a:rPr>
              <a:t>Inclusive, innovative and secure societies</a:t>
            </a:r>
            <a:endParaRPr lang="en-GB" sz="2800" dirty="0">
              <a:solidFill>
                <a:srgbClr val="0033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676400"/>
          </a:xfrm>
        </p:spPr>
        <p:txBody>
          <a:bodyPr/>
          <a:lstStyle/>
          <a:p>
            <a:r>
              <a:rPr lang="en-GB" b="1" dirty="0" smtClean="0">
                <a:solidFill>
                  <a:srgbClr val="FF0000"/>
                </a:solidFill>
              </a:rPr>
              <a:t>Adaptation towards sustainable consumption and production in Europe</a:t>
            </a:r>
            <a:endParaRPr lang="en-GB" b="1" dirty="0">
              <a:solidFill>
                <a:srgbClr val="FF0000"/>
              </a:solidFill>
            </a:endParaRPr>
          </a:p>
        </p:txBody>
      </p:sp>
      <p:sp>
        <p:nvSpPr>
          <p:cNvPr id="3" name="Content Placeholder 2"/>
          <p:cNvSpPr>
            <a:spLocks noGrp="1"/>
          </p:cNvSpPr>
          <p:nvPr>
            <p:ph idx="1"/>
          </p:nvPr>
        </p:nvSpPr>
        <p:spPr>
          <a:xfrm>
            <a:off x="228600" y="2438400"/>
            <a:ext cx="8915400" cy="3962400"/>
          </a:xfrm>
        </p:spPr>
        <p:txBody>
          <a:bodyPr/>
          <a:lstStyle/>
          <a:p>
            <a:r>
              <a:rPr lang="en-GB" sz="2800" b="1" dirty="0" smtClean="0">
                <a:solidFill>
                  <a:srgbClr val="003399"/>
                </a:solidFill>
              </a:rPr>
              <a:t>Low growth has become a feature of several developed country economies in the first decade of the 21</a:t>
            </a:r>
            <a:r>
              <a:rPr lang="en-GB" sz="2800" b="1" baseline="30000" dirty="0" smtClean="0">
                <a:solidFill>
                  <a:srgbClr val="003399"/>
                </a:solidFill>
              </a:rPr>
              <a:t>st</a:t>
            </a:r>
            <a:r>
              <a:rPr lang="en-GB" sz="2800" b="1" dirty="0" smtClean="0">
                <a:solidFill>
                  <a:srgbClr val="003399"/>
                </a:solidFill>
              </a:rPr>
              <a:t> century</a:t>
            </a:r>
          </a:p>
          <a:p>
            <a:r>
              <a:rPr lang="en-GB" sz="2800" b="1" dirty="0" smtClean="0">
                <a:solidFill>
                  <a:srgbClr val="003399"/>
                </a:solidFill>
              </a:rPr>
              <a:t>Sustainable consumption and production is a relevant paradigm in which science technology and innovation (STI) have a major role to play</a:t>
            </a:r>
          </a:p>
          <a:p>
            <a:r>
              <a:rPr lang="en-GB" sz="2800" b="1" dirty="0" smtClean="0">
                <a:solidFill>
                  <a:srgbClr val="003399"/>
                </a:solidFill>
              </a:rPr>
              <a:t>STI does not hold all the answers as the aspiration of a  ‘plenitude of everything for everyone’ will require behavioural change and a subjugation to group interests</a:t>
            </a:r>
            <a:r>
              <a:rPr lang="en-GB" sz="2800" b="1" baseline="30000" dirty="0" smtClean="0">
                <a:solidFill>
                  <a:srgbClr val="003399"/>
                </a:solidFill>
              </a:rPr>
              <a:t> </a:t>
            </a:r>
            <a:endParaRPr lang="en-GB" sz="2800" b="1" dirty="0" smtClean="0">
              <a:solidFill>
                <a:srgbClr val="003399"/>
              </a:solidFill>
            </a:endParaRPr>
          </a:p>
          <a:p>
            <a:pPr>
              <a:buNone/>
            </a:pPr>
            <a:endParaRPr lang="en-GB" sz="2800" dirty="0">
              <a:solidFill>
                <a:srgbClr val="00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7772400" cy="762000"/>
          </a:xfrm>
        </p:spPr>
        <p:txBody>
          <a:bodyPr/>
          <a:lstStyle/>
          <a:p>
            <a:pPr algn="l" eaLnBrk="1" hangingPunct="1"/>
            <a:r>
              <a:rPr lang="en-GB" sz="4000" b="1" dirty="0" smtClean="0">
                <a:solidFill>
                  <a:srgbClr val="C00000"/>
                </a:solidFill>
              </a:rPr>
              <a:t>Concentrated solar power (CSP)</a:t>
            </a:r>
          </a:p>
        </p:txBody>
      </p:sp>
      <p:sp>
        <p:nvSpPr>
          <p:cNvPr id="23555" name="Rectangle 3"/>
          <p:cNvSpPr>
            <a:spLocks noGrp="1" noChangeArrowheads="1"/>
          </p:cNvSpPr>
          <p:nvPr>
            <p:ph type="body" idx="1"/>
          </p:nvPr>
        </p:nvSpPr>
        <p:spPr/>
        <p:txBody>
          <a:bodyPr/>
          <a:lstStyle/>
          <a:p>
            <a:pPr eaLnBrk="1" hangingPunct="1">
              <a:lnSpc>
                <a:spcPct val="80000"/>
              </a:lnSpc>
            </a:pPr>
            <a:endParaRPr lang="en-GB" dirty="0" smtClean="0"/>
          </a:p>
          <a:p>
            <a:pPr eaLnBrk="1" hangingPunct="1">
              <a:lnSpc>
                <a:spcPct val="80000"/>
              </a:lnSpc>
            </a:pPr>
            <a:endParaRPr lang="en-GB" dirty="0" smtClean="0"/>
          </a:p>
          <a:p>
            <a:pPr eaLnBrk="1" hangingPunct="1">
              <a:lnSpc>
                <a:spcPct val="80000"/>
              </a:lnSpc>
            </a:pPr>
            <a:r>
              <a:rPr lang="en-GB" dirty="0" smtClean="0"/>
              <a:t>                                        </a:t>
            </a:r>
            <a:endParaRPr lang="en-GB" dirty="0" smtClean="0">
              <a:solidFill>
                <a:schemeClr val="bg1"/>
              </a:solidFill>
            </a:endParaRPr>
          </a:p>
          <a:p>
            <a:pPr eaLnBrk="1" hangingPunct="1">
              <a:lnSpc>
                <a:spcPct val="80000"/>
              </a:lnSpc>
            </a:pPr>
            <a:endParaRPr lang="en-GB" dirty="0" smtClean="0">
              <a:solidFill>
                <a:schemeClr val="bg1"/>
              </a:solidFill>
            </a:endParaRPr>
          </a:p>
          <a:p>
            <a:pPr eaLnBrk="1" hangingPunct="1">
              <a:lnSpc>
                <a:spcPct val="80000"/>
              </a:lnSpc>
            </a:pPr>
            <a:endParaRPr lang="en-GB" sz="1800" dirty="0" smtClean="0">
              <a:solidFill>
                <a:schemeClr val="bg1"/>
              </a:solidFill>
            </a:endParaRPr>
          </a:p>
          <a:p>
            <a:pPr eaLnBrk="1" hangingPunct="1">
              <a:lnSpc>
                <a:spcPct val="80000"/>
              </a:lnSpc>
            </a:pPr>
            <a:endParaRPr lang="en-GB" sz="1800" dirty="0" smtClean="0">
              <a:solidFill>
                <a:schemeClr val="bg1"/>
              </a:solidFill>
            </a:endParaRPr>
          </a:p>
          <a:p>
            <a:pPr eaLnBrk="1" hangingPunct="1">
              <a:lnSpc>
                <a:spcPct val="80000"/>
              </a:lnSpc>
            </a:pPr>
            <a:endParaRPr lang="en-GB" sz="1800" dirty="0" smtClean="0">
              <a:solidFill>
                <a:schemeClr val="bg1"/>
              </a:solidFill>
            </a:endParaRPr>
          </a:p>
          <a:p>
            <a:pPr eaLnBrk="1" hangingPunct="1">
              <a:lnSpc>
                <a:spcPct val="80000"/>
              </a:lnSpc>
              <a:buFontTx/>
              <a:buNone/>
            </a:pPr>
            <a:endParaRPr lang="en-GB" sz="2000" dirty="0" smtClean="0">
              <a:solidFill>
                <a:schemeClr val="bg1"/>
              </a:solidFill>
            </a:endParaRPr>
          </a:p>
          <a:p>
            <a:pPr eaLnBrk="1" hangingPunct="1">
              <a:lnSpc>
                <a:spcPct val="80000"/>
              </a:lnSpc>
              <a:buFontTx/>
              <a:buNone/>
            </a:pPr>
            <a:endParaRPr lang="en-GB" sz="2000" dirty="0" smtClean="0">
              <a:solidFill>
                <a:schemeClr val="bg1"/>
              </a:solidFill>
            </a:endParaRPr>
          </a:p>
          <a:p>
            <a:pPr eaLnBrk="1" hangingPunct="1">
              <a:lnSpc>
                <a:spcPct val="80000"/>
              </a:lnSpc>
              <a:buFontTx/>
              <a:buNone/>
            </a:pPr>
            <a:endParaRPr lang="en-GB" sz="1800" dirty="0" smtClean="0">
              <a:solidFill>
                <a:schemeClr val="bg1"/>
              </a:solidFill>
            </a:endParaRPr>
          </a:p>
          <a:p>
            <a:pPr eaLnBrk="1" hangingPunct="1">
              <a:lnSpc>
                <a:spcPct val="80000"/>
              </a:lnSpc>
              <a:buFontTx/>
              <a:buNone/>
            </a:pPr>
            <a:r>
              <a:rPr lang="en-GB" sz="1800" dirty="0" smtClean="0">
                <a:solidFill>
                  <a:schemeClr val="bg1"/>
                </a:solidFill>
              </a:rPr>
              <a:t>w.trec-uk.org.uk</a:t>
            </a:r>
          </a:p>
        </p:txBody>
      </p:sp>
      <p:pic>
        <p:nvPicPr>
          <p:cNvPr id="23558" name="Picture 6"/>
          <p:cNvPicPr>
            <a:picLocks noChangeAspect="1" noChangeArrowheads="1"/>
          </p:cNvPicPr>
          <p:nvPr/>
        </p:nvPicPr>
        <p:blipFill>
          <a:blip r:embed="rId3" cstate="print"/>
          <a:srcRect/>
          <a:stretch>
            <a:fillRect/>
          </a:stretch>
        </p:blipFill>
        <p:spPr bwMode="auto">
          <a:xfrm>
            <a:off x="381000" y="1066800"/>
            <a:ext cx="4343400" cy="2895600"/>
          </a:xfrm>
          <a:prstGeom prst="rect">
            <a:avLst/>
          </a:prstGeom>
          <a:ln>
            <a:noFill/>
          </a:ln>
          <a:effectLst>
            <a:outerShdw blurRad="292100" dist="139700" dir="2700000" algn="tl" rotWithShape="0">
              <a:srgbClr val="333333">
                <a:alpha val="65000"/>
              </a:srgbClr>
            </a:outerShdw>
          </a:effectLst>
        </p:spPr>
      </p:pic>
      <p:sp>
        <p:nvSpPr>
          <p:cNvPr id="23560" name="Rectangle 9"/>
          <p:cNvSpPr>
            <a:spLocks noChangeArrowheads="1"/>
          </p:cNvSpPr>
          <p:nvPr/>
        </p:nvSpPr>
        <p:spPr bwMode="auto">
          <a:xfrm>
            <a:off x="5486400" y="990600"/>
            <a:ext cx="2971800" cy="990600"/>
          </a:xfrm>
          <a:prstGeom prst="rect">
            <a:avLst/>
          </a:prstGeom>
          <a:solidFill>
            <a:schemeClr val="accent1"/>
          </a:solidFill>
          <a:ln w="9525">
            <a:solidFill>
              <a:schemeClr val="tx1"/>
            </a:solidFill>
            <a:miter lim="800000"/>
            <a:headEnd/>
            <a:tailEnd/>
          </a:ln>
        </p:spPr>
        <p:txBody>
          <a:bodyPr wrap="none" anchor="ctr"/>
          <a:lstStyle/>
          <a:p>
            <a:pPr>
              <a:spcBef>
                <a:spcPct val="0"/>
              </a:spcBef>
            </a:pPr>
            <a:endParaRPr lang="en-GB" sz="1800" dirty="0" smtClean="0">
              <a:solidFill>
                <a:schemeClr val="tx1"/>
              </a:solidFill>
              <a:latin typeface="Calibri" pitchFamily="34" charset="0"/>
              <a:cs typeface="Arial" charset="0"/>
            </a:endParaRPr>
          </a:p>
          <a:p>
            <a:pPr>
              <a:spcBef>
                <a:spcPct val="0"/>
              </a:spcBef>
            </a:pPr>
            <a:r>
              <a:rPr lang="en-GB" sz="1800" dirty="0" smtClean="0">
                <a:solidFill>
                  <a:schemeClr val="tx1"/>
                </a:solidFill>
                <a:latin typeface="Calibri" pitchFamily="34" charset="0"/>
                <a:cs typeface="Arial" charset="0"/>
              </a:rPr>
              <a:t>Plants that are  operating, </a:t>
            </a:r>
          </a:p>
          <a:p>
            <a:pPr>
              <a:spcBef>
                <a:spcPct val="0"/>
              </a:spcBef>
            </a:pPr>
            <a:r>
              <a:rPr lang="en-GB" sz="1800" dirty="0" smtClean="0">
                <a:solidFill>
                  <a:schemeClr val="tx1"/>
                </a:solidFill>
                <a:latin typeface="Calibri" pitchFamily="34" charset="0"/>
                <a:cs typeface="Arial" charset="0"/>
              </a:rPr>
              <a:t>under construction, </a:t>
            </a:r>
          </a:p>
          <a:p>
            <a:pPr>
              <a:spcBef>
                <a:spcPct val="0"/>
              </a:spcBef>
            </a:pPr>
            <a:r>
              <a:rPr lang="en-GB" sz="1800" dirty="0" smtClean="0">
                <a:solidFill>
                  <a:schemeClr val="tx1"/>
                </a:solidFill>
                <a:latin typeface="Calibri" pitchFamily="34" charset="0"/>
                <a:cs typeface="Arial" charset="0"/>
              </a:rPr>
              <a:t>or planned </a:t>
            </a:r>
          </a:p>
          <a:p>
            <a:pPr>
              <a:spcBef>
                <a:spcPct val="0"/>
              </a:spcBef>
            </a:pPr>
            <a:endParaRPr lang="en-GB" sz="1800" dirty="0">
              <a:solidFill>
                <a:schemeClr val="tx1"/>
              </a:solidFill>
              <a:latin typeface="Calibri" pitchFamily="34" charset="0"/>
              <a:cs typeface="Arial" charset="0"/>
            </a:endParaRPr>
          </a:p>
        </p:txBody>
      </p:sp>
      <p:pic>
        <p:nvPicPr>
          <p:cNvPr id="23562" name="Picture 7" descr="CSP"/>
          <p:cNvPicPr>
            <a:picLocks noChangeAspect="1" noChangeArrowheads="1"/>
          </p:cNvPicPr>
          <p:nvPr/>
        </p:nvPicPr>
        <p:blipFill>
          <a:blip r:embed="rId4" cstate="print"/>
          <a:srcRect/>
          <a:stretch>
            <a:fillRect/>
          </a:stretch>
        </p:blipFill>
        <p:spPr bwMode="auto">
          <a:xfrm>
            <a:off x="381000" y="4191000"/>
            <a:ext cx="2971800" cy="2362200"/>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5" cstate="print"/>
          <a:srcRect/>
          <a:stretch>
            <a:fillRect/>
          </a:stretch>
        </p:blipFill>
        <p:spPr bwMode="auto">
          <a:xfrm>
            <a:off x="4267200" y="2057400"/>
            <a:ext cx="4525055" cy="3733800"/>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3657600" y="5943600"/>
            <a:ext cx="5486400" cy="584775"/>
          </a:xfrm>
          <a:prstGeom prst="rect">
            <a:avLst/>
          </a:prstGeom>
        </p:spPr>
        <p:txBody>
          <a:bodyPr wrap="square">
            <a:spAutoFit/>
          </a:bodyPr>
          <a:lstStyle/>
          <a:p>
            <a:pPr lvl="0">
              <a:spcBef>
                <a:spcPct val="0"/>
              </a:spcBef>
            </a:pPr>
            <a:r>
              <a:rPr lang="en-GB" sz="1600" dirty="0" smtClean="0">
                <a:solidFill>
                  <a:srgbClr val="000000"/>
                </a:solidFill>
                <a:latin typeface="Calibri" pitchFamily="34" charset="0"/>
                <a:cs typeface="Arial" charset="0"/>
              </a:rPr>
              <a:t>http://www.easac.eu/fileadmin/Reports/Easac_CSP_Web-Final.pdf</a:t>
            </a:r>
            <a:endParaRPr lang="en-GB" sz="1600" dirty="0">
              <a:solidFill>
                <a:srgbClr val="000000"/>
              </a:solidFill>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304800" y="304800"/>
            <a:ext cx="8610600" cy="5867400"/>
          </a:xfrm>
        </p:spPr>
        <p:style>
          <a:lnRef idx="2">
            <a:schemeClr val="dk1"/>
          </a:lnRef>
          <a:fillRef idx="1">
            <a:schemeClr val="lt1"/>
          </a:fillRef>
          <a:effectRef idx="0">
            <a:schemeClr val="dk1"/>
          </a:effectRef>
          <a:fontRef idx="minor">
            <a:schemeClr val="dk1"/>
          </a:fontRef>
        </p:style>
        <p:txBody>
          <a:bodyPr/>
          <a:lstStyle/>
          <a:p>
            <a:pPr eaLnBrk="1" hangingPunct="1">
              <a:buFontTx/>
              <a:buNone/>
            </a:pPr>
            <a:r>
              <a:rPr lang="en-GB" dirty="0" smtClean="0"/>
              <a:t>	</a:t>
            </a:r>
          </a:p>
          <a:p>
            <a:pPr eaLnBrk="1" hangingPunct="1">
              <a:buFontTx/>
              <a:buNone/>
            </a:pPr>
            <a:r>
              <a:rPr lang="en-GB" dirty="0" smtClean="0">
                <a:solidFill>
                  <a:srgbClr val="C00000"/>
                </a:solidFill>
              </a:rPr>
              <a:t>	</a:t>
            </a:r>
            <a:r>
              <a:rPr lang="en-GB" b="1" dirty="0" smtClean="0">
                <a:solidFill>
                  <a:srgbClr val="C00000"/>
                </a:solidFill>
              </a:rPr>
              <a:t>‘….capitalism has stimulated human creativity and aggression in ways that have produced immense benefits….. capitalist freedom is a two-edged sword……..A ferocious international struggle is underway to secure access to scarce resources….which has produced a world of potentially financial instability’</a:t>
            </a:r>
          </a:p>
          <a:p>
            <a:pPr eaLnBrk="1" hangingPunct="1">
              <a:buFontTx/>
              <a:buNone/>
            </a:pPr>
            <a:endParaRPr lang="en-GB" sz="1800" b="1" dirty="0" smtClean="0"/>
          </a:p>
          <a:p>
            <a:pPr eaLnBrk="1" hangingPunct="1">
              <a:buFontTx/>
              <a:buNone/>
            </a:pPr>
            <a:r>
              <a:rPr lang="en-GB" sz="1800" dirty="0" smtClean="0">
                <a:solidFill>
                  <a:schemeClr val="tx1"/>
                </a:solidFill>
              </a:rPr>
              <a:t>	'Capitalism and Freedom’(2008) Peter Nolan, Director of the Chinese Big Business Programme (CBBP), Judge Business School, Cambridge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381000"/>
            <a:ext cx="8305800" cy="6172200"/>
          </a:xfrm>
        </p:spPr>
        <p:txBody>
          <a:bodyPr/>
          <a:lstStyle/>
          <a:p>
            <a:pPr eaLnBrk="1" hangingPunct="1">
              <a:buFontTx/>
              <a:buNone/>
              <a:defRPr/>
            </a:pPr>
            <a:r>
              <a:rPr lang="en-GB" sz="3600" b="1" dirty="0" smtClean="0">
                <a:solidFill>
                  <a:srgbClr val="C00000"/>
                </a:solidFill>
              </a:rPr>
              <a:t>Transformational elements: </a:t>
            </a:r>
          </a:p>
          <a:p>
            <a:pPr marL="514350" indent="-514350" eaLnBrk="1" hangingPunct="1">
              <a:buFontTx/>
              <a:buAutoNum type="arabicPeriod"/>
              <a:defRPr/>
            </a:pPr>
            <a:endParaRPr lang="en-GB" dirty="0" smtClean="0">
              <a:solidFill>
                <a:srgbClr val="000066"/>
              </a:solidFill>
            </a:endParaRPr>
          </a:p>
          <a:p>
            <a:pPr marL="514350" indent="-514350" eaLnBrk="1" hangingPunct="1">
              <a:buFontTx/>
              <a:buAutoNum type="arabicPeriod"/>
              <a:defRPr/>
            </a:pPr>
            <a:r>
              <a:rPr lang="en-GB" b="1" dirty="0" smtClean="0">
                <a:solidFill>
                  <a:srgbClr val="000066"/>
                </a:solidFill>
              </a:rPr>
              <a:t>Examine the systems to see if they can provide a ‘plenitude of everything for everyone’</a:t>
            </a:r>
          </a:p>
          <a:p>
            <a:pPr marL="514350" indent="-514350" eaLnBrk="1" hangingPunct="1">
              <a:buFontTx/>
              <a:buNone/>
              <a:defRPr/>
            </a:pPr>
            <a:endParaRPr lang="en-GB" b="1" dirty="0" smtClean="0">
              <a:solidFill>
                <a:srgbClr val="000066"/>
              </a:solidFill>
            </a:endParaRPr>
          </a:p>
          <a:p>
            <a:pPr marL="514350" indent="-514350" eaLnBrk="1" hangingPunct="1">
              <a:buFontTx/>
              <a:buNone/>
              <a:defRPr/>
            </a:pPr>
            <a:r>
              <a:rPr lang="en-GB" b="1" dirty="0" smtClean="0">
                <a:solidFill>
                  <a:srgbClr val="000066"/>
                </a:solidFill>
              </a:rPr>
              <a:t>2.  Adoption of sustainable consumption and production (SCP) as trustees of the future</a:t>
            </a:r>
          </a:p>
          <a:p>
            <a:pPr eaLnBrk="1" hangingPunct="1">
              <a:buFontTx/>
              <a:buNone/>
              <a:defRPr/>
            </a:pPr>
            <a:endParaRPr lang="en-GB" b="1" dirty="0" smtClean="0">
              <a:solidFill>
                <a:srgbClr val="000066"/>
              </a:solidFill>
            </a:endParaRPr>
          </a:p>
          <a:p>
            <a:pPr eaLnBrk="1" hangingPunct="1">
              <a:buFontTx/>
              <a:buNone/>
              <a:defRPr/>
            </a:pPr>
            <a:r>
              <a:rPr lang="en-GB" b="1" dirty="0" smtClean="0">
                <a:solidFill>
                  <a:srgbClr val="000066"/>
                </a:solidFill>
              </a:rPr>
              <a:t>3.  Adaptation to universal principles of morality in choosing our own destiny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a:solidFill>
            <a:schemeClr val="bg1"/>
          </a:solidFill>
        </p:spPr>
        <p:txBody>
          <a:bodyPr/>
          <a:lstStyle/>
          <a:p>
            <a:pPr marL="742950" indent="-742950">
              <a:buAutoNum type="arabicPeriod"/>
            </a:pPr>
            <a:r>
              <a:rPr lang="en-US" sz="3600" b="1" dirty="0" smtClean="0">
                <a:solidFill>
                  <a:srgbClr val="C00000"/>
                </a:solidFill>
                <a:effectLst>
                  <a:outerShdw blurRad="38100" dist="38100" dir="2700000" algn="tl">
                    <a:srgbClr val="000000">
                      <a:alpha val="43137"/>
                    </a:srgbClr>
                  </a:outerShdw>
                </a:effectLst>
              </a:rPr>
              <a:t>Examine the systems</a:t>
            </a:r>
            <a:r>
              <a:rPr lang="en-US" sz="3600" dirty="0" smtClean="0">
                <a:solidFill>
                  <a:srgbClr val="C00000"/>
                </a:solidFill>
                <a:effectLst>
                  <a:outerShdw blurRad="38100" dist="38100" dir="2700000" algn="tl">
                    <a:srgbClr val="000000">
                      <a:alpha val="43137"/>
                    </a:srgbClr>
                  </a:outerShdw>
                </a:effectLst>
              </a:rPr>
              <a:t>	</a:t>
            </a:r>
          </a:p>
          <a:p>
            <a:endParaRPr lang="en-GB" sz="2400" dirty="0" smtClean="0">
              <a:solidFill>
                <a:srgbClr val="002060"/>
              </a:solidFill>
            </a:endParaRPr>
          </a:p>
          <a:p>
            <a:r>
              <a:rPr lang="en-GB" sz="2400" b="1" dirty="0" smtClean="0">
                <a:solidFill>
                  <a:srgbClr val="002060"/>
                </a:solidFill>
              </a:rPr>
              <a:t>The top 20 % of the world's rich consume 85 % of total commodities. </a:t>
            </a:r>
          </a:p>
          <a:p>
            <a:endParaRPr lang="en-GB" sz="2400" b="1" dirty="0" smtClean="0">
              <a:solidFill>
                <a:srgbClr val="002060"/>
              </a:solidFill>
            </a:endParaRPr>
          </a:p>
          <a:p>
            <a:r>
              <a:rPr lang="en-US" sz="2400" b="1" dirty="0" smtClean="0">
                <a:solidFill>
                  <a:srgbClr val="002060"/>
                </a:solidFill>
              </a:rPr>
              <a:t>Establish a set of Millennium Consumption Goals for the period 2012-2020 and for subsequent decades, complementing the Millennium Development Goals in order to:</a:t>
            </a:r>
          </a:p>
          <a:p>
            <a:pPr>
              <a:buNone/>
            </a:pPr>
            <a:endParaRPr lang="en-US" sz="2400" dirty="0" smtClean="0">
              <a:solidFill>
                <a:srgbClr val="002060"/>
              </a:solidFill>
            </a:endParaRPr>
          </a:p>
          <a:p>
            <a:pPr lvl="1">
              <a:buFont typeface="Wingdings" pitchFamily="2" charset="2"/>
              <a:buChar char="Ø"/>
            </a:pPr>
            <a:r>
              <a:rPr lang="en-US" sz="2000" b="1" dirty="0" smtClean="0">
                <a:solidFill>
                  <a:srgbClr val="7030A0"/>
                </a:solidFill>
              </a:rPr>
              <a:t>to ensure that the basic needs of the poor are met </a:t>
            </a:r>
          </a:p>
          <a:p>
            <a:pPr lvl="1">
              <a:buFont typeface="Wingdings" pitchFamily="2" charset="2"/>
              <a:buChar char="Ø"/>
            </a:pPr>
            <a:r>
              <a:rPr lang="en-US" sz="2000" b="1" dirty="0" smtClean="0">
                <a:solidFill>
                  <a:srgbClr val="7030A0"/>
                </a:solidFill>
              </a:rPr>
              <a:t>preserve and strengthen earth’s natural resource base  </a:t>
            </a:r>
          </a:p>
          <a:p>
            <a:pPr lvl="1">
              <a:buFont typeface="Wingdings" pitchFamily="2" charset="2"/>
              <a:buChar char="Ø"/>
            </a:pPr>
            <a:r>
              <a:rPr lang="en-US" sz="2000" b="1" dirty="0" smtClean="0">
                <a:solidFill>
                  <a:srgbClr val="7030A0"/>
                </a:solidFill>
              </a:rPr>
              <a:t>enhance global prosperity  </a:t>
            </a:r>
          </a:p>
          <a:p>
            <a:pPr lvl="1">
              <a:buFont typeface="Wingdings" pitchFamily="2" charset="2"/>
              <a:buChar char="Ø"/>
            </a:pPr>
            <a:r>
              <a:rPr lang="en-US" sz="2000" b="1" dirty="0" smtClean="0">
                <a:solidFill>
                  <a:srgbClr val="7030A0"/>
                </a:solidFill>
              </a:rPr>
              <a:t>improve intra- and inter-generational equity </a:t>
            </a:r>
          </a:p>
          <a:p>
            <a:pPr lvl="1">
              <a:buFont typeface="Wingdings" pitchFamily="2" charset="2"/>
              <a:buChar char="Ø"/>
            </a:pPr>
            <a:r>
              <a:rPr lang="en-US" sz="2000" b="1" dirty="0" smtClean="0">
                <a:solidFill>
                  <a:srgbClr val="7030A0"/>
                </a:solidFill>
              </a:rPr>
              <a:t>accelerate the shift to more sustainable consumption and production </a:t>
            </a:r>
          </a:p>
          <a:p>
            <a:pPr lvl="1">
              <a:buNone/>
            </a:pPr>
            <a:r>
              <a:rPr lang="en-US" sz="2000" dirty="0" smtClean="0">
                <a:solidFill>
                  <a:srgbClr val="7030A0"/>
                </a:solidFill>
              </a:rPr>
              <a:t>    </a:t>
            </a:r>
          </a:p>
          <a:p>
            <a:pPr algn="r">
              <a:buNone/>
            </a:pPr>
            <a:r>
              <a:rPr lang="en-US" sz="2400" dirty="0" smtClean="0">
                <a:solidFill>
                  <a:schemeClr val="tx1"/>
                </a:solidFill>
              </a:rPr>
              <a:t>					 </a:t>
            </a:r>
            <a:r>
              <a:rPr lang="en-US" sz="2000" dirty="0" smtClean="0">
                <a:solidFill>
                  <a:schemeClr val="tx1"/>
                </a:solidFill>
              </a:rPr>
              <a:t> </a:t>
            </a:r>
            <a:r>
              <a:rPr lang="en-GB" sz="1800" dirty="0" smtClean="0">
                <a:solidFill>
                  <a:schemeClr val="tx1"/>
                </a:solidFill>
              </a:rPr>
              <a:t>Mohan </a:t>
            </a:r>
            <a:r>
              <a:rPr lang="en-GB" sz="1800" dirty="0" err="1" smtClean="0">
                <a:solidFill>
                  <a:schemeClr val="tx1"/>
                </a:solidFill>
              </a:rPr>
              <a:t>Munasinghe</a:t>
            </a:r>
            <a:r>
              <a:rPr lang="en-GB" sz="1800" dirty="0" smtClean="0">
                <a:solidFill>
                  <a:schemeClr val="tx1"/>
                </a:solidFill>
              </a:rPr>
              <a:t> (Rio+20, June 2012) </a:t>
            </a:r>
            <a:endParaRPr lang="en-US" sz="1800" dirty="0" smtClean="0">
              <a:solidFill>
                <a:schemeClr val="tx1"/>
              </a:solidFill>
            </a:endParaRPr>
          </a:p>
          <a:p>
            <a:endParaRPr lang="en-US" sz="2400" dirty="0" smtClean="0">
              <a:solidFill>
                <a:schemeClr val="tx1"/>
              </a:solidFill>
            </a:endParaRPr>
          </a:p>
          <a:p>
            <a:pPr algn="r"/>
            <a:endParaRPr lang="en-GB" sz="2400" dirty="0" smtClean="0">
              <a:solidFill>
                <a:schemeClr val="tx1"/>
              </a:solidFill>
            </a:endParaRPr>
          </a:p>
          <a:p>
            <a:endParaRPr lang="en-GB"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a:xfrm>
            <a:off x="0" y="228600"/>
            <a:ext cx="8229600" cy="762000"/>
          </a:xfrm>
        </p:spPr>
        <p:txBody>
          <a:bodyPr/>
          <a:lstStyle/>
          <a:p>
            <a:pPr eaLnBrk="1" hangingPunct="1"/>
            <a:r>
              <a:rPr lang="en-US" b="1" dirty="0" smtClean="0">
                <a:solidFill>
                  <a:srgbClr val="FF0000"/>
                </a:solidFill>
              </a:rPr>
              <a:t>Consumption and population</a:t>
            </a:r>
          </a:p>
        </p:txBody>
      </p:sp>
      <p:graphicFrame>
        <p:nvGraphicFramePr>
          <p:cNvPr id="2050" name="Object 4"/>
          <p:cNvGraphicFramePr>
            <a:graphicFrameLocks noGrp="1" noChangeAspect="1"/>
          </p:cNvGraphicFramePr>
          <p:nvPr>
            <p:ph idx="1"/>
          </p:nvPr>
        </p:nvGraphicFramePr>
        <p:xfrm>
          <a:off x="152400" y="1295400"/>
          <a:ext cx="5105400" cy="5334000"/>
        </p:xfrm>
        <a:graphic>
          <a:graphicData uri="http://schemas.openxmlformats.org/presentationml/2006/ole">
            <mc:AlternateContent xmlns:mc="http://schemas.openxmlformats.org/markup-compatibility/2006">
              <mc:Choice xmlns:v="urn:schemas-microsoft-com:vml" Requires="v">
                <p:oleObj spid="_x0000_s2051" name="Slide" r:id="rId4" imgW="4279939" imgH="3208059" progId="PowerPoint.Slide.8">
                  <p:embed/>
                </p:oleObj>
              </mc:Choice>
              <mc:Fallback>
                <p:oleObj name="Slide" r:id="rId4" imgW="4279939" imgH="3208059"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14867" t="12112" r="3069" b="4445"/>
                      <a:stretch>
                        <a:fillRect/>
                      </a:stretch>
                    </p:blipFill>
                    <p:spPr bwMode="auto">
                      <a:xfrm>
                        <a:off x="152400" y="1295400"/>
                        <a:ext cx="5105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6" descr="拥挤的深圳"/>
          <p:cNvPicPr>
            <a:picLocks noChangeAspect="1" noChangeArrowheads="1"/>
          </p:cNvPicPr>
          <p:nvPr/>
        </p:nvPicPr>
        <p:blipFill>
          <a:blip r:embed="rId6" cstate="print">
            <a:lum bright="-10000" contrast="30000"/>
          </a:blip>
          <a:srcRect b="3216"/>
          <a:stretch>
            <a:fillRect/>
          </a:stretch>
        </p:blipFill>
        <p:spPr bwMode="auto">
          <a:xfrm>
            <a:off x="5562600" y="2438400"/>
            <a:ext cx="3276600" cy="3124200"/>
          </a:xfrm>
          <a:prstGeom prst="rect">
            <a:avLst/>
          </a:prstGeom>
          <a:noFill/>
          <a:ln w="19050">
            <a:solidFill>
              <a:srgbClr val="FF9933"/>
            </a:solidFill>
            <a:miter lim="800000"/>
            <a:headEnd/>
            <a:tailEnd/>
          </a:ln>
        </p:spPr>
      </p:pic>
      <p:sp>
        <p:nvSpPr>
          <p:cNvPr id="5" name="Rectangle 4"/>
          <p:cNvSpPr/>
          <p:nvPr/>
        </p:nvSpPr>
        <p:spPr>
          <a:xfrm>
            <a:off x="5562600" y="5638800"/>
            <a:ext cx="3124200" cy="923330"/>
          </a:xfrm>
          <a:prstGeom prst="rect">
            <a:avLst/>
          </a:prstGeom>
        </p:spPr>
        <p:txBody>
          <a:bodyPr wrap="square">
            <a:spAutoFit/>
          </a:bodyPr>
          <a:lstStyle/>
          <a:p>
            <a:pPr>
              <a:spcBef>
                <a:spcPct val="50000"/>
              </a:spcBef>
              <a:buNone/>
            </a:pPr>
            <a:r>
              <a:rPr lang="en-US" sz="1800" b="1" dirty="0" smtClean="0">
                <a:solidFill>
                  <a:schemeClr val="tx1"/>
                </a:solidFill>
                <a:latin typeface="Calibri" pitchFamily="34" charset="0"/>
                <a:cs typeface="Calibri" pitchFamily="34" charset="0"/>
              </a:rPr>
              <a:t>May 2008</a:t>
            </a:r>
            <a:r>
              <a:rPr lang="en-US" altLang="zh-CN" sz="1800" b="1" dirty="0" smtClean="0">
                <a:solidFill>
                  <a:schemeClr val="tx1"/>
                </a:solidFill>
                <a:latin typeface="Calibri" pitchFamily="34" charset="0"/>
                <a:cs typeface="Calibri" pitchFamily="34" charset="0"/>
              </a:rPr>
              <a:t>, crowds in Shenzhen, China welcoming the Olympic Torch</a:t>
            </a:r>
            <a:endParaRPr lang="zh-CN" altLang="en-US" sz="1800" b="1" dirty="0">
              <a:solidFill>
                <a:schemeClr val="tx1"/>
              </a:solidFill>
              <a:latin typeface="Calibri" pitchFamily="34" charset="0"/>
              <a:cs typeface="Calibri" pitchFamily="34" charset="0"/>
            </a:endParaRPr>
          </a:p>
        </p:txBody>
      </p:sp>
      <p:sp>
        <p:nvSpPr>
          <p:cNvPr id="6" name="Rectangle 5"/>
          <p:cNvSpPr/>
          <p:nvPr/>
        </p:nvSpPr>
        <p:spPr>
          <a:xfrm>
            <a:off x="4419600" y="609600"/>
            <a:ext cx="4572000" cy="317651"/>
          </a:xfrm>
          <a:prstGeom prst="rect">
            <a:avLst/>
          </a:prstGeom>
        </p:spPr>
        <p:txBody>
          <a:bodyPr wrap="square">
            <a:spAutoFit/>
          </a:bodyPr>
          <a:lstStyle/>
          <a:p>
            <a:pPr>
              <a:lnSpc>
                <a:spcPct val="80000"/>
              </a:lnSpc>
            </a:pPr>
            <a:r>
              <a:rPr lang="en-GB" sz="1800" dirty="0" smtClean="0">
                <a:solidFill>
                  <a:schemeClr val="tx1"/>
                </a:solidFill>
              </a:rPr>
              <a:t>	</a:t>
            </a:r>
            <a:endParaRPr lang="en-GB" sz="1800" b="1" dirty="0" smtClean="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228600"/>
            <a:ext cx="3886200" cy="1524000"/>
          </a:xfrm>
        </p:spPr>
        <p:txBody>
          <a:bodyPr/>
          <a:lstStyle/>
          <a:p>
            <a:pPr eaLnBrk="1" hangingPunct="1"/>
            <a:r>
              <a:rPr lang="en-GB" sz="4000" b="1" dirty="0" smtClean="0">
                <a:solidFill>
                  <a:srgbClr val="FF0000"/>
                </a:solidFill>
              </a:rPr>
              <a:t>Prosperity is </a:t>
            </a:r>
            <a:br>
              <a:rPr lang="en-GB" sz="4000" b="1" dirty="0" smtClean="0">
                <a:solidFill>
                  <a:srgbClr val="FF0000"/>
                </a:solidFill>
              </a:rPr>
            </a:br>
            <a:r>
              <a:rPr lang="en-GB" sz="4000" b="1" dirty="0" smtClean="0">
                <a:solidFill>
                  <a:srgbClr val="FF0000"/>
                </a:solidFill>
              </a:rPr>
              <a:t>increasing </a:t>
            </a:r>
            <a:br>
              <a:rPr lang="en-GB" sz="4000" b="1" dirty="0" smtClean="0">
                <a:solidFill>
                  <a:srgbClr val="FF0000"/>
                </a:solidFill>
              </a:rPr>
            </a:br>
            <a:r>
              <a:rPr lang="en-GB" sz="2800" b="1" dirty="0" smtClean="0">
                <a:solidFill>
                  <a:srgbClr val="FF0000"/>
                </a:solidFill>
              </a:rPr>
              <a:t>(Musser 2005)</a:t>
            </a:r>
            <a:endParaRPr lang="en-US" sz="2800" b="1" dirty="0" smtClean="0">
              <a:solidFill>
                <a:srgbClr val="FF0000"/>
              </a:solidFill>
            </a:endParaRPr>
          </a:p>
        </p:txBody>
      </p:sp>
      <p:graphicFrame>
        <p:nvGraphicFramePr>
          <p:cNvPr id="1026" name="Object 3"/>
          <p:cNvGraphicFramePr>
            <a:graphicFrameLocks noGrp="1" noChangeAspect="1"/>
          </p:cNvGraphicFramePr>
          <p:nvPr>
            <p:ph idx="1"/>
          </p:nvPr>
        </p:nvGraphicFramePr>
        <p:xfrm>
          <a:off x="609600" y="2133600"/>
          <a:ext cx="7696200" cy="4114800"/>
        </p:xfrm>
        <a:graphic>
          <a:graphicData uri="http://schemas.openxmlformats.org/presentationml/2006/ole">
            <mc:AlternateContent xmlns:mc="http://schemas.openxmlformats.org/markup-compatibility/2006">
              <mc:Choice xmlns:v="urn:schemas-microsoft-com:vml" Requires="v">
                <p:oleObj spid="_x0000_s1027" name="Chart" r:id="rId4" imgW="6096135" imgH="4190989" progId="MSGraph.Chart.8">
                  <p:embed followColorScheme="full"/>
                </p:oleObj>
              </mc:Choice>
              <mc:Fallback>
                <p:oleObj name="Chart" r:id="rId4" imgW="6096135" imgH="4190989"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7696200" cy="4114800"/>
                      </a:xfrm>
                      <a:prstGeom prst="rect">
                        <a:avLst/>
                      </a:prstGeom>
                      <a:solidFill>
                        <a:schemeClr val="bg1"/>
                      </a:solidFill>
                      <a:ln w="9525">
                        <a:solidFill>
                          <a:schemeClr val="tx1"/>
                        </a:solidFill>
                        <a:miter lim="800000"/>
                        <a:headEnd/>
                        <a:tailEnd/>
                      </a:ln>
                      <a:effectLst>
                        <a:prstShdw prst="shdw13" dist="53882" dir="13500000">
                          <a:srgbClr val="808080">
                            <a:alpha val="50000"/>
                          </a:srgbClr>
                        </a:prstShdw>
                      </a:effectLst>
                    </p:spPr>
                  </p:pic>
                </p:oleObj>
              </mc:Fallback>
            </mc:AlternateContent>
          </a:graphicData>
        </a:graphic>
      </p:graphicFrame>
      <p:sp>
        <p:nvSpPr>
          <p:cNvPr id="1028" name="Rectangle 4"/>
          <p:cNvSpPr>
            <a:spLocks noChangeArrowheads="1"/>
          </p:cNvSpPr>
          <p:nvPr/>
        </p:nvSpPr>
        <p:spPr bwMode="auto">
          <a:xfrm>
            <a:off x="4800600" y="6172200"/>
            <a:ext cx="914400" cy="914400"/>
          </a:xfrm>
          <a:prstGeom prst="rect">
            <a:avLst/>
          </a:prstGeom>
          <a:noFill/>
          <a:ln w="9525" algn="ctr">
            <a:noFill/>
            <a:miter lim="800000"/>
            <a:headEnd/>
            <a:tailEnd/>
          </a:ln>
        </p:spPr>
        <p:txBody>
          <a:bodyPr wrap="none" anchor="ctr"/>
          <a:lstStyle/>
          <a:p>
            <a:endParaRPr lang="en-GB">
              <a:latin typeface="Calibri" pitchFamily="34" charset="0"/>
            </a:endParaRPr>
          </a:p>
        </p:txBody>
      </p:sp>
      <p:sp>
        <p:nvSpPr>
          <p:cNvPr id="1029" name="Rectangle 5"/>
          <p:cNvSpPr>
            <a:spLocks noChangeArrowheads="1"/>
          </p:cNvSpPr>
          <p:nvPr/>
        </p:nvSpPr>
        <p:spPr bwMode="auto">
          <a:xfrm>
            <a:off x="0" y="6172200"/>
            <a:ext cx="8686800" cy="685800"/>
          </a:xfrm>
          <a:prstGeom prst="rect">
            <a:avLst/>
          </a:prstGeom>
          <a:noFill/>
          <a:ln w="9525" algn="ctr">
            <a:noFill/>
            <a:miter lim="800000"/>
            <a:headEnd/>
            <a:tailEnd/>
          </a:ln>
        </p:spPr>
        <p:txBody>
          <a:bodyPr wrap="none" anchor="ctr"/>
          <a:lstStyle/>
          <a:p>
            <a:pPr marL="342900" indent="-342900"/>
            <a:r>
              <a:rPr lang="en-GB" sz="1800" b="1" dirty="0" smtClean="0">
                <a:solidFill>
                  <a:schemeClr val="tx1"/>
                </a:solidFill>
                <a:latin typeface="Calibri" pitchFamily="34" charset="0"/>
              </a:rPr>
              <a:t>                      World </a:t>
            </a:r>
            <a:r>
              <a:rPr lang="en-GB" sz="1800" b="1" dirty="0">
                <a:solidFill>
                  <a:schemeClr val="tx1"/>
                </a:solidFill>
                <a:latin typeface="Calibri" pitchFamily="34" charset="0"/>
              </a:rPr>
              <a:t>GDP pc ($ 1990 x ‘0000); </a:t>
            </a:r>
            <a:r>
              <a:rPr lang="en-GB" sz="1800" b="1" dirty="0" smtClean="0">
                <a:solidFill>
                  <a:schemeClr val="tx1"/>
                </a:solidFill>
                <a:latin typeface="Calibri" pitchFamily="34" charset="0"/>
              </a:rPr>
              <a:t>population </a:t>
            </a:r>
            <a:r>
              <a:rPr lang="en-GB" sz="1800" b="1" dirty="0">
                <a:solidFill>
                  <a:schemeClr val="tx1"/>
                </a:solidFill>
                <a:latin typeface="Calibri" pitchFamily="34" charset="0"/>
              </a:rPr>
              <a:t>in extreme poverty (</a:t>
            </a:r>
            <a:r>
              <a:rPr lang="en-GB" sz="1800" b="1" dirty="0" err="1">
                <a:solidFill>
                  <a:schemeClr val="tx1"/>
                </a:solidFill>
                <a:latin typeface="Calibri" pitchFamily="34" charset="0"/>
              </a:rPr>
              <a:t>bn</a:t>
            </a:r>
            <a:r>
              <a:rPr lang="en-GB" sz="1800" b="1" dirty="0">
                <a:solidFill>
                  <a:schemeClr val="tx1"/>
                </a:solidFill>
                <a:latin typeface="Calibri" pitchFamily="34" charset="0"/>
              </a:rPr>
              <a:t>) </a:t>
            </a:r>
            <a:endParaRPr lang="en-US" sz="1800" b="1" dirty="0">
              <a:solidFill>
                <a:schemeClr val="tx1"/>
              </a:solidFill>
              <a:latin typeface="Calibri" pitchFamily="34" charset="0"/>
            </a:endParaRPr>
          </a:p>
        </p:txBody>
      </p:sp>
      <p:sp>
        <p:nvSpPr>
          <p:cNvPr id="6" name="Rectangle 5"/>
          <p:cNvSpPr/>
          <p:nvPr/>
        </p:nvSpPr>
        <p:spPr>
          <a:xfrm>
            <a:off x="4191000" y="609600"/>
            <a:ext cx="4648200" cy="1421928"/>
          </a:xfrm>
          <a:prstGeom prst="rect">
            <a:avLst/>
          </a:prstGeom>
        </p:spPr>
        <p:txBody>
          <a:bodyPr wrap="square">
            <a:spAutoFit/>
          </a:bodyPr>
          <a:lstStyle/>
          <a:p>
            <a:pPr>
              <a:lnSpc>
                <a:spcPct val="80000"/>
              </a:lnSpc>
            </a:pPr>
            <a:r>
              <a:rPr lang="en-GB" sz="1800" b="1" dirty="0" smtClean="0">
                <a:solidFill>
                  <a:schemeClr val="tx1"/>
                </a:solidFill>
                <a:latin typeface="Calibri" pitchFamily="34" charset="0"/>
                <a:cs typeface="Calibri" pitchFamily="34" charset="0"/>
              </a:rPr>
              <a:t>                Fold increase    1950-93       1995-2050</a:t>
            </a:r>
          </a:p>
          <a:p>
            <a:pPr>
              <a:lnSpc>
                <a:spcPct val="80000"/>
              </a:lnSpc>
            </a:pPr>
            <a:r>
              <a:rPr lang="en-GB" sz="1800" b="1" dirty="0" smtClean="0">
                <a:solidFill>
                  <a:schemeClr val="tx1"/>
                </a:solidFill>
                <a:latin typeface="Calibri" pitchFamily="34" charset="0"/>
                <a:cs typeface="Calibri" pitchFamily="34" charset="0"/>
              </a:rPr>
              <a:t>	  Population       2.2	                  1.6</a:t>
            </a:r>
          </a:p>
          <a:p>
            <a:pPr>
              <a:lnSpc>
                <a:spcPct val="80000"/>
              </a:lnSpc>
            </a:pPr>
            <a:r>
              <a:rPr lang="en-GB" sz="1800" b="1" dirty="0" smtClean="0">
                <a:solidFill>
                  <a:schemeClr val="tx1"/>
                </a:solidFill>
                <a:latin typeface="Calibri" pitchFamily="34" charset="0"/>
                <a:cs typeface="Calibri" pitchFamily="34" charset="0"/>
              </a:rPr>
              <a:t>   	  Food                  2.7	                  1.8</a:t>
            </a:r>
          </a:p>
          <a:p>
            <a:pPr>
              <a:lnSpc>
                <a:spcPct val="80000"/>
              </a:lnSpc>
            </a:pPr>
            <a:r>
              <a:rPr lang="en-GB" sz="1800" b="1" dirty="0" smtClean="0">
                <a:solidFill>
                  <a:schemeClr val="tx1"/>
                </a:solidFill>
                <a:latin typeface="Calibri" pitchFamily="34" charset="0"/>
                <a:cs typeface="Calibri" pitchFamily="34" charset="0"/>
              </a:rPr>
              <a:t>	  Energy	           4.4	                  2.4</a:t>
            </a:r>
          </a:p>
          <a:p>
            <a:pPr>
              <a:lnSpc>
                <a:spcPct val="80000"/>
              </a:lnSpc>
            </a:pPr>
            <a:r>
              <a:rPr lang="en-GB" sz="1800" b="1" dirty="0" smtClean="0">
                <a:solidFill>
                  <a:schemeClr val="tx1"/>
                </a:solidFill>
                <a:latin typeface="Calibri" pitchFamily="34" charset="0"/>
                <a:cs typeface="Calibri" pitchFamily="34" charset="0"/>
              </a:rPr>
              <a:t>   	  GDP 	           5.1  	 4.3       </a:t>
            </a:r>
            <a:endParaRPr lang="en-GB" sz="1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9144000" cy="914400"/>
          </a:xfrm>
        </p:spPr>
        <p:txBody>
          <a:bodyPr/>
          <a:lstStyle/>
          <a:p>
            <a:pPr eaLnBrk="1" hangingPunct="1"/>
            <a:r>
              <a:rPr lang="en-GB" b="1" dirty="0" smtClean="0">
                <a:solidFill>
                  <a:srgbClr val="FF0000"/>
                </a:solidFill>
              </a:rPr>
              <a:t>Global climate change </a:t>
            </a:r>
            <a:r>
              <a:rPr lang="en-GB" sz="2000" dirty="0" smtClean="0">
                <a:solidFill>
                  <a:srgbClr val="C00000"/>
                </a:solidFill>
              </a:rPr>
              <a:t>(Rohde 2006, Global Warming Art)</a:t>
            </a:r>
            <a:r>
              <a:rPr lang="en-GB" sz="2000" dirty="0" smtClean="0"/>
              <a:t/>
            </a:r>
            <a:br>
              <a:rPr lang="en-GB" sz="2000" dirty="0" smtClean="0"/>
            </a:br>
            <a:endParaRPr lang="en-US" sz="2000" dirty="0" smtClean="0"/>
          </a:p>
        </p:txBody>
      </p:sp>
      <p:pic>
        <p:nvPicPr>
          <p:cNvPr id="10243" name="Picture 3" descr="Carbon_Dioxide_400kyr_Rev"/>
          <p:cNvPicPr>
            <a:picLocks noChangeAspect="1" noChangeArrowheads="1"/>
          </p:cNvPicPr>
          <p:nvPr/>
        </p:nvPicPr>
        <p:blipFill>
          <a:blip r:embed="rId3" cstate="print"/>
          <a:srcRect/>
          <a:stretch>
            <a:fillRect/>
          </a:stretch>
        </p:blipFill>
        <p:spPr bwMode="auto">
          <a:xfrm>
            <a:off x="457200" y="1219200"/>
            <a:ext cx="4244975" cy="2667000"/>
          </a:xfrm>
          <a:prstGeom prst="rect">
            <a:avLst/>
          </a:prstGeom>
          <a:noFill/>
          <a:ln w="9525">
            <a:noFill/>
            <a:miter lim="800000"/>
            <a:headEnd/>
            <a:tailEnd/>
          </a:ln>
        </p:spPr>
      </p:pic>
      <p:pic>
        <p:nvPicPr>
          <p:cNvPr id="10244" name="Picture 4" descr="Global_Warming_Predictions"/>
          <p:cNvPicPr>
            <a:picLocks noChangeAspect="1" noChangeArrowheads="1"/>
          </p:cNvPicPr>
          <p:nvPr/>
        </p:nvPicPr>
        <p:blipFill>
          <a:blip r:embed="rId4" cstate="print"/>
          <a:srcRect l="3076"/>
          <a:stretch>
            <a:fillRect/>
          </a:stretch>
        </p:blipFill>
        <p:spPr bwMode="auto">
          <a:xfrm>
            <a:off x="457200" y="4114800"/>
            <a:ext cx="3738562" cy="2362200"/>
          </a:xfrm>
          <a:prstGeom prst="rect">
            <a:avLst/>
          </a:prstGeom>
          <a:noFill/>
          <a:ln w="9525">
            <a:noFill/>
            <a:miter lim="800000"/>
            <a:headEnd/>
            <a:tailEnd/>
          </a:ln>
        </p:spPr>
      </p:pic>
      <p:pic>
        <p:nvPicPr>
          <p:cNvPr id="31746" name="Picture 2" descr="C:\Users\Brian Heap\Desktop\nclimate1332-f2.jpg"/>
          <p:cNvPicPr>
            <a:picLocks noChangeAspect="1" noChangeArrowheads="1"/>
          </p:cNvPicPr>
          <p:nvPr/>
        </p:nvPicPr>
        <p:blipFill>
          <a:blip r:embed="rId5" cstate="print">
            <a:lum/>
          </a:blip>
          <a:srcRect/>
          <a:stretch>
            <a:fillRect/>
          </a:stretch>
        </p:blipFill>
        <p:spPr bwMode="auto">
          <a:xfrm>
            <a:off x="5029200" y="1905000"/>
            <a:ext cx="3962400" cy="3581400"/>
          </a:xfrm>
          <a:prstGeom prst="rect">
            <a:avLst/>
          </a:prstGeom>
          <a:noFill/>
        </p:spPr>
      </p:pic>
      <p:sp>
        <p:nvSpPr>
          <p:cNvPr id="6" name="Rectangle 5"/>
          <p:cNvSpPr/>
          <p:nvPr/>
        </p:nvSpPr>
        <p:spPr>
          <a:xfrm>
            <a:off x="4800600" y="5562600"/>
            <a:ext cx="4343400" cy="830997"/>
          </a:xfrm>
          <a:prstGeom prst="rect">
            <a:avLst/>
          </a:prstGeom>
        </p:spPr>
        <p:txBody>
          <a:bodyPr wrap="square">
            <a:spAutoFit/>
          </a:bodyPr>
          <a:lstStyle/>
          <a:p>
            <a:r>
              <a:rPr lang="en-GB" sz="1200" dirty="0" smtClean="0">
                <a:solidFill>
                  <a:schemeClr val="tx1"/>
                </a:solidFill>
                <a:latin typeface="Calibri" pitchFamily="34" charset="0"/>
                <a:cs typeface="Calibri" pitchFamily="34" charset="0"/>
              </a:rPr>
              <a:t>CO</a:t>
            </a:r>
            <a:r>
              <a:rPr lang="en-GB" sz="1200" baseline="-25000" dirty="0" smtClean="0">
                <a:solidFill>
                  <a:schemeClr val="tx1"/>
                </a:solidFill>
                <a:latin typeface="Calibri" pitchFamily="34" charset="0"/>
                <a:cs typeface="Calibri" pitchFamily="34" charset="0"/>
              </a:rPr>
              <a:t>2</a:t>
            </a:r>
            <a:r>
              <a:rPr lang="en-GB" sz="1200" dirty="0" smtClean="0">
                <a:solidFill>
                  <a:schemeClr val="tx1"/>
                </a:solidFill>
                <a:latin typeface="Calibri" pitchFamily="34" charset="0"/>
                <a:cs typeface="Calibri" pitchFamily="34" charset="0"/>
              </a:rPr>
              <a:t> emissions from 1990 to 2010 of developed and developing countries with emissions allocated to territorial production and the consumption of goods and services (production + imports -exports).   Peters et al. Nature Climate Change 2: 2 2012</a:t>
            </a:r>
            <a:endParaRPr lang="en-GB" sz="12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0"/>
            <a:ext cx="8763000" cy="1447800"/>
          </a:xfrm>
        </p:spPr>
        <p:txBody>
          <a:bodyPr/>
          <a:lstStyle/>
          <a:p>
            <a:r>
              <a:rPr lang="en-GB" b="1" dirty="0" smtClean="0">
                <a:solidFill>
                  <a:srgbClr val="FF0000"/>
                </a:solidFill>
              </a:rPr>
              <a:t>Impacts of unsustainable consumption and production</a:t>
            </a:r>
            <a:endParaRPr lang="en-GB" b="1" dirty="0">
              <a:solidFill>
                <a:srgbClr val="FF0000"/>
              </a:solidFill>
            </a:endParaRPr>
          </a:p>
        </p:txBody>
      </p:sp>
      <p:pic>
        <p:nvPicPr>
          <p:cNvPr id="4" name="Content Placeholder 3"/>
          <p:cNvPicPr>
            <a:picLocks noGrp="1"/>
          </p:cNvPicPr>
          <p:nvPr>
            <p:ph idx="4294967295"/>
          </p:nvPr>
        </p:nvPicPr>
        <p:blipFill>
          <a:blip r:embed="rId3" cstate="print"/>
          <a:srcRect t="16176"/>
          <a:stretch>
            <a:fillRect/>
          </a:stretch>
        </p:blipFill>
        <p:spPr bwMode="auto">
          <a:xfrm>
            <a:off x="838200" y="1447800"/>
            <a:ext cx="7391400" cy="4343400"/>
          </a:xfrm>
          <a:prstGeom prst="rect">
            <a:avLst/>
          </a:prstGeom>
          <a:noFill/>
          <a:ln w="9525">
            <a:noFill/>
            <a:miter lim="800000"/>
            <a:headEnd/>
            <a:tailEnd/>
          </a:ln>
        </p:spPr>
      </p:pic>
      <p:sp>
        <p:nvSpPr>
          <p:cNvPr id="5" name="Rectangle 4"/>
          <p:cNvSpPr/>
          <p:nvPr/>
        </p:nvSpPr>
        <p:spPr>
          <a:xfrm>
            <a:off x="304800" y="6019800"/>
            <a:ext cx="8382000" cy="584775"/>
          </a:xfrm>
          <a:prstGeom prst="rect">
            <a:avLst/>
          </a:prstGeom>
        </p:spPr>
        <p:txBody>
          <a:bodyPr wrap="square">
            <a:spAutoFit/>
          </a:bodyPr>
          <a:lstStyle/>
          <a:p>
            <a:r>
              <a:rPr lang="en-US" sz="1600" dirty="0" smtClean="0">
                <a:solidFill>
                  <a:schemeClr val="tx1"/>
                </a:solidFill>
              </a:rPr>
              <a:t>Barber (2010)  </a:t>
            </a:r>
            <a:r>
              <a:rPr lang="en-US" sz="1600" i="1" dirty="0" smtClean="0">
                <a:solidFill>
                  <a:schemeClr val="tx1"/>
                </a:solidFill>
              </a:rPr>
              <a:t>Still Waiting for Delivery  A review of progress and programs in the 10-year framework</a:t>
            </a:r>
            <a:r>
              <a:rPr lang="en-US" sz="1600" dirty="0" smtClean="0">
                <a:solidFill>
                  <a:schemeClr val="tx1"/>
                </a:solidFill>
              </a:rPr>
              <a:t> International Coalition for Sustainable Production and Consumption</a:t>
            </a:r>
            <a:endParaRPr lang="en-GB" sz="1600" dirty="0" smtClean="0">
              <a:solidFill>
                <a:schemeClr val="tx1"/>
              </a:solidFill>
            </a:endParaRPr>
          </a:p>
        </p:txBody>
      </p:sp>
      <p:sp>
        <p:nvSpPr>
          <p:cNvPr id="6" name="TextBox 5"/>
          <p:cNvSpPr txBox="1"/>
          <p:nvPr/>
        </p:nvSpPr>
        <p:spPr>
          <a:xfrm>
            <a:off x="5486400" y="2133600"/>
            <a:ext cx="2743200" cy="3564053"/>
          </a:xfrm>
          <a:prstGeom prst="rect">
            <a:avLst/>
          </a:prstGeom>
          <a:solidFill>
            <a:srgbClr val="00B0F0"/>
          </a:solidFill>
        </p:spPr>
        <p:txBody>
          <a:bodyPr wrap="square" rtlCol="0">
            <a:spAutoFit/>
          </a:bodyPr>
          <a:lstStyle/>
          <a:p>
            <a:pPr algn="ctr"/>
            <a:r>
              <a:rPr lang="en-GB" sz="2400" dirty="0" smtClean="0">
                <a:solidFill>
                  <a:schemeClr val="tx1"/>
                </a:solidFill>
              </a:rPr>
              <a:t>Climate change</a:t>
            </a:r>
          </a:p>
          <a:p>
            <a:pPr algn="ctr"/>
            <a:r>
              <a:rPr lang="en-GB" sz="2400" dirty="0" smtClean="0">
                <a:solidFill>
                  <a:schemeClr val="tx1"/>
                </a:solidFill>
              </a:rPr>
              <a:t>Biodiversity loss</a:t>
            </a:r>
          </a:p>
          <a:p>
            <a:pPr algn="ctr"/>
            <a:r>
              <a:rPr lang="en-GB" sz="2400" dirty="0" smtClean="0">
                <a:solidFill>
                  <a:schemeClr val="tx1"/>
                </a:solidFill>
              </a:rPr>
              <a:t>Threats to health</a:t>
            </a:r>
          </a:p>
          <a:p>
            <a:pPr algn="ctr"/>
            <a:r>
              <a:rPr lang="en-GB" sz="2400" dirty="0" smtClean="0">
                <a:solidFill>
                  <a:schemeClr val="tx1"/>
                </a:solidFill>
              </a:rPr>
              <a:t>Energy crisis</a:t>
            </a:r>
          </a:p>
          <a:p>
            <a:pPr algn="ctr"/>
            <a:r>
              <a:rPr lang="en-GB" sz="2400" dirty="0" smtClean="0">
                <a:solidFill>
                  <a:schemeClr val="tx1"/>
                </a:solidFill>
              </a:rPr>
              <a:t>Food crisis</a:t>
            </a:r>
          </a:p>
          <a:p>
            <a:pPr algn="ctr"/>
            <a:r>
              <a:rPr lang="en-GB" sz="2400" dirty="0" smtClean="0">
                <a:solidFill>
                  <a:schemeClr val="tx1"/>
                </a:solidFill>
              </a:rPr>
              <a:t>Water crisis</a:t>
            </a:r>
          </a:p>
          <a:p>
            <a:pPr algn="ctr"/>
            <a:r>
              <a:rPr lang="en-GB" sz="2400" dirty="0" smtClean="0">
                <a:solidFill>
                  <a:schemeClr val="tx1"/>
                </a:solidFill>
              </a:rPr>
              <a:t>Housing crisis</a:t>
            </a:r>
          </a:p>
          <a:p>
            <a:pPr algn="ctr"/>
            <a:endParaRPr lang="en-GB" sz="2400" dirty="0" smtClean="0">
              <a:solidFill>
                <a:schemeClr val="tx1"/>
              </a:solidFill>
            </a:endParaRPr>
          </a:p>
        </p:txBody>
      </p:sp>
      <p:sp>
        <p:nvSpPr>
          <p:cNvPr id="7" name="Right Arrow 6"/>
          <p:cNvSpPr/>
          <p:nvPr/>
        </p:nvSpPr>
        <p:spPr bwMode="auto">
          <a:xfrm>
            <a:off x="5638800" y="518160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smtClean="0">
              <a:ln>
                <a:noFill/>
              </a:ln>
              <a:solidFill>
                <a:srgbClr val="FFFF00"/>
              </a:solidFill>
              <a:effectLst/>
              <a:latin typeface="Arial"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KIP" val="SKIP"/>
  <p:tag name="RNROPT" val="Picture 2"/>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16856</TotalTime>
  <Words>3552</Words>
  <Application>Microsoft Office PowerPoint</Application>
  <PresentationFormat>Předvádění na obrazovce (4:3)</PresentationFormat>
  <Paragraphs>385</Paragraphs>
  <Slides>29</Slides>
  <Notes>28</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29</vt:i4>
      </vt:variant>
    </vt:vector>
  </HeadingPairs>
  <TitlesOfParts>
    <vt:vector size="32" baseType="lpstr">
      <vt:lpstr>Default Design</vt:lpstr>
      <vt:lpstr>Slide</vt:lpstr>
      <vt:lpstr>Chart</vt:lpstr>
      <vt:lpstr>Adaptation towards sustainable consumption and production</vt:lpstr>
      <vt:lpstr>Prezentace aplikace PowerPoint</vt:lpstr>
      <vt:lpstr>Prezentace aplikace PowerPoint</vt:lpstr>
      <vt:lpstr>Prezentace aplikace PowerPoint</vt:lpstr>
      <vt:lpstr>Prezentace aplikace PowerPoint</vt:lpstr>
      <vt:lpstr>Consumption and population</vt:lpstr>
      <vt:lpstr>Prosperity is  increasing  (Musser 2005)</vt:lpstr>
      <vt:lpstr>Global climate change (Rohde 2006, Global Warming Art) </vt:lpstr>
      <vt:lpstr>Impacts of unsustainable consumption and production</vt:lpstr>
      <vt:lpstr>2.  Adoption of sustainable consumption and production (Lu Bao-rong, 2010)</vt:lpstr>
      <vt:lpstr>Prezentace aplikace PowerPoint</vt:lpstr>
      <vt:lpstr>Prezentace aplikace PowerPoint</vt:lpstr>
      <vt:lpstr>Monitoring results summary (2007)</vt:lpstr>
      <vt:lpstr>Energy infrastructure in the EU-25</vt:lpstr>
      <vt:lpstr>3. Adaptation to universal principles of morality in choosing our own destiny </vt:lpstr>
      <vt:lpstr>Prezentace aplikace PowerPoint</vt:lpstr>
      <vt:lpstr>Prezentace aplikace PowerPoint</vt:lpstr>
      <vt:lpstr>Influencing people’s behaviour is important for more sustainable lifestyles                                               Centre of Expertise on Influencing Behaviour (DEFRA)</vt:lpstr>
      <vt:lpstr>We recognise there are many factors contributing to human behaviour    Centre of Expertise on Influencing Behaviour, DEFRA, 2012</vt:lpstr>
      <vt:lpstr>Prezentace aplikace PowerPoint</vt:lpstr>
      <vt:lpstr>European Science Academies</vt:lpstr>
      <vt:lpstr>What is EASAC?</vt:lpstr>
      <vt:lpstr>EASAC‘s Membership</vt:lpstr>
      <vt:lpstr>Some EASAC Reports and Statements</vt:lpstr>
      <vt:lpstr>Current EASAC projects</vt:lpstr>
      <vt:lpstr>Horizon 2020 (‘FP8’)</vt:lpstr>
      <vt:lpstr>Adaptation towards sustainable consumption and production in Europe</vt:lpstr>
      <vt:lpstr>Prezentace aplikace PowerPoint</vt:lpstr>
      <vt:lpstr>Concentrated solar power (CSP)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Heap</dc:creator>
  <cp:lastModifiedBy>OAT02ntb</cp:lastModifiedBy>
  <cp:revision>810</cp:revision>
  <dcterms:created xsi:type="dcterms:W3CDTF">2001-05-29T08:27:59Z</dcterms:created>
  <dcterms:modified xsi:type="dcterms:W3CDTF">2012-05-14T11:09:01Z</dcterms:modified>
</cp:coreProperties>
</file>